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72" r:id="rId10"/>
    <p:sldId id="273" r:id="rId11"/>
    <p:sldId id="276" r:id="rId12"/>
    <p:sldId id="277" r:id="rId13"/>
    <p:sldId id="264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8" r:id="rId22"/>
    <p:sldId id="280" r:id="rId23"/>
    <p:sldId id="283" r:id="rId24"/>
    <p:sldId id="279" r:id="rId25"/>
    <p:sldId id="281" r:id="rId26"/>
    <p:sldId id="284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7" r:id="rId38"/>
    <p:sldId id="298" r:id="rId39"/>
    <p:sldId id="299" r:id="rId40"/>
    <p:sldId id="300" r:id="rId41"/>
    <p:sldId id="301" r:id="rId42"/>
    <p:sldId id="302" r:id="rId43"/>
    <p:sldId id="265" r:id="rId44"/>
    <p:sldId id="303" r:id="rId45"/>
    <p:sldId id="296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285" r:id="rId59"/>
    <p:sldId id="317" r:id="rId60"/>
    <p:sldId id="318" r:id="rId6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/>
    <p:restoredTop sz="94844" autoAdjust="0"/>
  </p:normalViewPr>
  <p:slideViewPr>
    <p:cSldViewPr>
      <p:cViewPr varScale="1">
        <p:scale>
          <a:sx n="106" d="100"/>
          <a:sy n="106" d="100"/>
        </p:scale>
        <p:origin x="17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5140A3-B566-17FC-9FD8-28163C2DB9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2D9B4-9E09-1621-FD12-BEE8AE58A50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A79FED-F636-46A9-82CB-CA4462D638EA}" type="datetimeFigureOut">
              <a:rPr lang="en-US"/>
              <a:pPr>
                <a:defRPr/>
              </a:pPr>
              <a:t>3/30/2024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BE792F9-9131-B640-62EA-5ACCBEEBFD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49179EB-BF9C-2BF2-27C6-39B3AD334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01098-4F24-85CA-C26E-6C24F7C81D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682DD-4111-8512-5FA2-65680D250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6BD3D27-6FBA-4F28-A89A-5EDB62ADF1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A0088A1-E706-4A7D-7FC5-66C594B247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AF9AEAB-E081-0E22-82D1-8A78C493B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8B72494-20D7-BC3E-F03B-98EEFC691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B625E98D-56DA-D3D1-BCA4-69DCA435C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E0767F3B-F56A-E31C-61A7-2A7190F2F2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A62163A3-99A3-3D2E-B4F4-FD1B7C774F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9816BD2B-53C4-DAAA-7590-91AFC56E9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3697E8EF-D335-1B46-7224-1959D4079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AF9EDDDB-BDD8-DE1B-FD9C-991E5F396E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B39B6403-46F0-B662-8AC0-C9E0B9FBE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37D96F5A-74BD-3237-87A0-FD9E81840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A461114-B209-2C54-DC7E-440B83C56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9C4693BA-93F8-C8C5-6CE6-04F3CA20C1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0F408E9-5C3B-76F5-CD03-43F6F4C00E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BD3D27-6FBA-4F28-A89A-5EDB62ADF162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60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3949187-39EA-CD41-B64F-8A15D06B34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915A2BE9-1D96-3382-03C1-576FD55EB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8E7DBCFC-6108-880C-7F77-6B2CECB66B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632B57B-122B-C178-0FE1-A2DCBA4475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3CF839D-160F-B325-75BF-F3DD787AF7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BE7EF743-D73E-AD59-0B84-BFE0888546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0D6BFB0-C914-B846-0E39-81982C871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A50C07A2-4630-FB51-028B-92BFD2379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6EB7AEE-CC58-320C-0592-6FA7E7F80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D5A1A6BA-2172-9EDE-A78D-96C5E4AEB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C8CEC6B4-8B2B-232F-C275-218C195346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CA0BC8B2-D01A-6935-4EEC-55D9FA859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B0FF7B6-4BF7-E857-330F-17763589CE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8F31DD56-6782-7CEF-0FF4-4F49A583E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67949E37-598C-3481-2763-995A94BFD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6A49C90-953B-5D08-D57D-EEDEFFC9C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0446BD-3F97-993B-7E29-2A4A04386BBA}"/>
              </a:ext>
            </a:extLst>
          </p:cNvPr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A82F93-86A9-230E-A854-13BF0566064F}"/>
              </a:ext>
            </a:extLst>
          </p:cNvPr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77E4A-4EE3-B959-0510-B94D618D0D3D}"/>
              </a:ext>
            </a:extLst>
          </p:cNvPr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D481BDE8-26D5-64DA-E894-E13DF13C05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34238" y="4106863"/>
            <a:ext cx="914400" cy="914400"/>
            <a:chOff x="9685338" y="4460675"/>
            <a:chExt cx="1080904" cy="108090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CA7F09A-1DE0-9246-E220-CF4328F74495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4">
              <a:extLst>
                <a:ext uri="{FF2B5EF4-FFF2-40B4-BE49-F238E27FC236}">
                  <a16:creationId xmlns:a16="http://schemas.microsoft.com/office/drawing/2014/main" id="{E5945A27-19F0-4D04-97A4-284CAA909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551E7FF-E0F0-3064-C65C-5C9792E9B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5CBB1-AF96-44A7-B38B-3CD2B2E5756F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484A75-3585-7487-D76C-09927B0F0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800" y="6272213"/>
            <a:ext cx="4745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AC26A66-3FB0-B273-63CC-602E7F02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43763" y="4227513"/>
            <a:ext cx="895350" cy="639762"/>
          </a:xfrm>
        </p:spPr>
        <p:txBody>
          <a:bodyPr/>
          <a:lstStyle>
            <a:lvl1pPr>
              <a:defRPr sz="2800" b="1" smtClean="0"/>
            </a:lvl1pPr>
          </a:lstStyle>
          <a:p>
            <a:pPr>
              <a:defRPr/>
            </a:pPr>
            <a:fld id="{715C0000-43A3-4E49-AFA6-84007AFD6B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54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41DBF-BB93-090F-944D-5E4645361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5873B-C14C-4FA4-80C5-9D63E15EAAF7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5AA14-B761-C9AA-2E73-3AB2EE6D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D32E1-D851-96A2-AB45-73F8EF4FD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0594E-3A62-498C-8BF2-D76D6C113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84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1FA1-AB63-A400-8D52-26AD913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D9205-CE60-42AE-B920-412D01A55DDB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54789-A59E-864C-98F0-97897F47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B6B3B-7D70-95B6-A36C-58AA953A5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2C46-69B0-45A3-8207-CC5553BEB2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80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B7C8-3C27-9274-08F1-3F2A02C11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7A07F-1D52-489C-ABCB-7B65FC2DBD64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B5C1F-018E-94F6-8E80-3245396C3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D165E-776D-CA3F-A8EC-55DB0274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27A7D-DEB4-43CF-A109-9E93A6F99F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30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DCC74D-1A20-499C-0ED9-A2F099F8E818}"/>
              </a:ext>
            </a:extLst>
          </p:cNvPr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020EA638-5019-2687-14B7-02FA605C83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3413" y="2430463"/>
            <a:ext cx="914400" cy="914400"/>
            <a:chOff x="9685338" y="4460675"/>
            <a:chExt cx="1080904" cy="108090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BFA7E2F-5524-0AB4-0092-E6CD7553E5E3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12">
              <a:extLst>
                <a:ext uri="{FF2B5EF4-FFF2-40B4-BE49-F238E27FC236}">
                  <a16:creationId xmlns:a16="http://schemas.microsoft.com/office/drawing/2014/main" id="{988F735A-B872-6806-EC53-F003C3617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/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1C73652-CB6E-72F2-5D87-5FEC4D48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5250" y="6272213"/>
            <a:ext cx="1982788" cy="365125"/>
          </a:xfrm>
        </p:spPr>
        <p:txBody>
          <a:bodyPr/>
          <a:lstStyle>
            <a:lvl1pPr>
              <a:defRPr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E955978-8829-43E3-B010-D2C07A864779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D55F576-7C0A-4B81-DEA3-BECEE01E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6713" y="6272213"/>
            <a:ext cx="4745037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80F8C2-AD50-D0CB-270C-E8AF00A1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113" y="2508250"/>
            <a:ext cx="890587" cy="72072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6B100A68-7EBE-4420-B4F4-F0C688D0C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19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83635B-3AA1-E580-A6AA-7973F077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CE79D-48B0-4EAB-B378-D0B9912C427F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623D23-BFDB-EE21-2B7C-B1ECD536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6600CB-A2B4-04FD-3614-567C59D75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E151C-22E5-494A-AA35-5B4F33B33F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149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0FDB83-9ED5-128D-D6C6-3635EC6D9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CC4EF-1408-4E44-9181-F582D1002AD3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6571654-A753-413B-CEE4-0B14EA04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E7252E-FA44-7793-47CC-E28A6D6D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B508E-9415-4826-B660-C2D12DD67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86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4C21F0C-53DD-8CA6-79F1-9DE0A916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5187C-E0A1-4D0D-AEE6-6132DDC8FF02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47578F2-DF11-6561-093C-D30F8F1DB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A1E50F-2D4E-3688-14DA-9F63001D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B7551-CB84-4DC8-BD7D-C025871931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70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63FB1C0-BC74-C86D-F091-02E115F02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21513-2906-48EF-951E-235C292B4A1B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5AC6683-87A0-CE95-BB58-D90D2E27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507E3C-2646-34E3-B60B-C7822555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C07D1-F5E6-4DC3-9335-47C17F6C3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09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493E3C-184D-7D07-C52C-408981F8FECF}"/>
              </a:ext>
            </a:extLst>
          </p:cNvPr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B043FA0A-0FC1-D1AB-72F1-BFDB62762D64}"/>
              </a:ext>
            </a:extLst>
          </p:cNvPr>
          <p:cNvGrpSpPr>
            <a:grpSpLocks/>
          </p:cNvGrpSpPr>
          <p:nvPr/>
        </p:nvGrpSpPr>
        <p:grpSpPr bwMode="auto"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AD8954-2FDA-2F4C-0988-981FD3402A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9590252B-5687-2634-1246-BF35EEFEDB5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038EF19-D4B9-3818-6D77-9805F202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81947-2DB5-48E8-B341-58C81BDB93C5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5D40A92-29DA-F7FA-79C2-2D35B350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98D8BAE-A0A9-98AE-ABE1-D20DC081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18FC4-A45D-4EEF-8EBE-FD53B8EE3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879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8C8C97-F43F-9628-3594-F9C14B57BDDA}"/>
              </a:ext>
            </a:extLst>
          </p:cNvPr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89ABF112-EBDD-CA21-0C54-1DD985286B62}"/>
              </a:ext>
            </a:extLst>
          </p:cNvPr>
          <p:cNvGrpSpPr>
            <a:grpSpLocks/>
          </p:cNvGrpSpPr>
          <p:nvPr/>
        </p:nvGrpSpPr>
        <p:grpSpPr bwMode="auto"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4E3E25-8D80-FCDD-29A8-9E8F6301A7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64DE274A-8746-657A-0068-DC8AE4D8EC9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7">
            <a:extLst>
              <a:ext uri="{FF2B5EF4-FFF2-40B4-BE49-F238E27FC236}">
                <a16:creationId xmlns:a16="http://schemas.microsoft.com/office/drawing/2014/main" id="{B9C9CB6A-CBDC-0820-7916-DE9A55992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4528F-2310-4914-AEEB-E4F58520B723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6805FC3-01AC-A11F-85E5-BC676D8089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629B0-7500-4D1E-99DD-CE3524DAA7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20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>
            <a:extLst>
              <a:ext uri="{FF2B5EF4-FFF2-40B4-BE49-F238E27FC236}">
                <a16:creationId xmlns:a16="http://schemas.microsoft.com/office/drawing/2014/main" id="{F57CA0B4-2F86-38E6-7ABD-4F12E2B7355C}"/>
              </a:ext>
            </a:extLst>
          </p:cNvPr>
          <p:cNvGrpSpPr>
            <a:grpSpLocks/>
          </p:cNvGrpSpPr>
          <p:nvPr/>
        </p:nvGrpSpPr>
        <p:grpSpPr bwMode="auto"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5C099B6-91B7-A07E-4204-CCB1103190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35" name="Oval 8">
              <a:extLst>
                <a:ext uri="{FF2B5EF4-FFF2-40B4-BE49-F238E27FC236}">
                  <a16:creationId xmlns:a16="http://schemas.microsoft.com/office/drawing/2014/main" id="{5FF1BE0C-28EE-8393-220C-33EB0FD3EA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EB426-C463-4E9F-C13B-379C4FCD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188"/>
            <a:ext cx="7772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DB04710B-34FB-B4A3-4E17-73FF2A2774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20900"/>
            <a:ext cx="7772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FD6FB-4563-ECC6-0C1B-CCAAC23FB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8F6C65-1498-43CE-856B-529909E0EB0B}" type="datetimeFigureOut">
              <a:rPr lang="en-US"/>
              <a:pPr>
                <a:defRPr/>
              </a:pPr>
              <a:t>3/30/2024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78F45-EED2-85CC-7128-0566CD02B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F3165-D277-C17C-A5E4-A4EB611B6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 b="1" spc="-70" baseline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C8BD025-AEC2-4EA2-8F9B-F485807F1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89" r:id="rId2"/>
    <p:sldLayoutId id="2147483897" r:id="rId3"/>
    <p:sldLayoutId id="2147483890" r:id="rId4"/>
    <p:sldLayoutId id="2147483891" r:id="rId5"/>
    <p:sldLayoutId id="2147483892" r:id="rId6"/>
    <p:sldLayoutId id="2147483893" r:id="rId7"/>
    <p:sldLayoutId id="2147483898" r:id="rId8"/>
    <p:sldLayoutId id="2147483899" r:id="rId9"/>
    <p:sldLayoutId id="2147483894" r:id="rId10"/>
    <p:sldLayoutId id="214748389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200" kern="1200" cap="all">
          <a:blipFill>
            <a:blip r:embed="rId14"/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82563" indent="-182563" algn="l" rtl="0" fontAlgn="base">
        <a:lnSpc>
          <a:spcPct val="90000"/>
        </a:lnSpc>
        <a:spcBef>
          <a:spcPts val="1200"/>
        </a:spcBef>
        <a:spcAft>
          <a:spcPct val="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5512A8-8B0B-D0A5-EE9D-D20FA9D63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143" y="-152400"/>
            <a:ext cx="6858000" cy="2387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/>
              <a:t>常见的手腕部外伤</a:t>
            </a:r>
            <a:endParaRPr lang="en-US" dirty="0"/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3600BA56-524D-5674-A06D-2057AC7439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01688" y="4389438"/>
            <a:ext cx="5919787" cy="10699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Chun Jackson Ng, D.C., PA-C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AF3BBEB0-0A38-BA3B-AF00-630AB7C945F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2193925"/>
            <a:ext cx="3657600" cy="3978275"/>
          </a:xfrm>
        </p:spPr>
        <p:txBody>
          <a:bodyPr/>
          <a:lstStyle/>
          <a:p>
            <a:r>
              <a:rPr lang="zh-CN" altLang="en-US" dirty="0"/>
              <a:t>无骨折移位，无关节半脱位的情况下可以胶带固定</a:t>
            </a:r>
            <a:r>
              <a:rPr lang="en-US" altLang="zh-CN" dirty="0"/>
              <a:t>3-6</a:t>
            </a:r>
            <a:r>
              <a:rPr lang="zh-CN" altLang="en-US" dirty="0"/>
              <a:t>周
骨折和半脱位复位后使用背侧延伸夹板固定在弯曲</a:t>
            </a:r>
            <a:r>
              <a:rPr lang="en-US" altLang="zh-CN" dirty="0"/>
              <a:t>45</a:t>
            </a:r>
            <a:r>
              <a:rPr lang="zh-CN" altLang="en-US" dirty="0"/>
              <a:t>度的位置上，限制</a:t>
            </a:r>
            <a:r>
              <a:rPr lang="en-US" altLang="zh-CN" dirty="0"/>
              <a:t>PIP</a:t>
            </a:r>
            <a:r>
              <a:rPr lang="zh-CN" altLang="en-US" dirty="0"/>
              <a:t>关节背伸活动</a:t>
            </a:r>
            <a:r>
              <a:rPr lang="en-US" altLang="zh-CN" dirty="0"/>
              <a:t>6-8</a:t>
            </a:r>
            <a:r>
              <a:rPr lang="zh-CN" altLang="en-US" dirty="0"/>
              <a:t>周。然后每</a:t>
            </a:r>
            <a:r>
              <a:rPr lang="en-US" altLang="zh-CN" dirty="0"/>
              <a:t>2</a:t>
            </a:r>
            <a:r>
              <a:rPr lang="zh-CN" altLang="en-US" dirty="0"/>
              <a:t>周减少</a:t>
            </a:r>
            <a:r>
              <a:rPr lang="en-US" altLang="zh-CN" dirty="0"/>
              <a:t>10</a:t>
            </a:r>
            <a:r>
              <a:rPr lang="zh-CN" altLang="en-US" dirty="0"/>
              <a:t>度弯曲，同时开始在有保护的范围内活动
所有其他受伤不能复位的或者复位不理想的病人转诊骨科，建议手术治疗。</a:t>
            </a:r>
            <a:endParaRPr lang="en-US" altLang="en-US" dirty="0"/>
          </a:p>
        </p:txBody>
      </p:sp>
      <p:pic>
        <p:nvPicPr>
          <p:cNvPr id="16388" name="Content Placeholder 4" descr="extension block splint.jpg">
            <a:extLst>
              <a:ext uri="{FF2B5EF4-FFF2-40B4-BE49-F238E27FC236}">
                <a16:creationId xmlns:a16="http://schemas.microsoft.com/office/drawing/2014/main" id="{E322CB03-2350-D519-4A7F-D9117C7D1E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663" y="2633663"/>
            <a:ext cx="3657600" cy="30988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50DD6E-1150-8A48-DD96-32C2AD63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关节掌侧板损伤治疗方法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B628102D-2746-118B-7117-3373E23BD4D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2193925"/>
            <a:ext cx="3657600" cy="3978275"/>
          </a:xfrm>
        </p:spPr>
        <p:txBody>
          <a:bodyPr/>
          <a:lstStyle/>
          <a:p>
            <a:r>
              <a:rPr lang="zh-CN" altLang="en-US" dirty="0"/>
              <a:t>简单与复杂错位	
简单错位：关节表面仍然部分完整（近端指骨在</a:t>
            </a:r>
            <a:r>
              <a:rPr lang="en-US" altLang="zh-CN" dirty="0"/>
              <a:t>30°-60°</a:t>
            </a:r>
            <a:r>
              <a:rPr lang="zh-CN" altLang="en-US" dirty="0"/>
              <a:t>过度背伸的位置）
复杂错位：关节面完全不在位（近端指骨通常成直线并覆盖重叠掌骨）</a:t>
            </a:r>
            <a:endParaRPr lang="en-US" altLang="en-US" dirty="0"/>
          </a:p>
        </p:txBody>
      </p:sp>
      <p:pic>
        <p:nvPicPr>
          <p:cNvPr id="17412" name="Content Placeholder 6" descr="Dislocation MCP.jpg">
            <a:extLst>
              <a:ext uri="{FF2B5EF4-FFF2-40B4-BE49-F238E27FC236}">
                <a16:creationId xmlns:a16="http://schemas.microsoft.com/office/drawing/2014/main" id="{ADEA6E3C-7531-8A25-B07D-03B379B0E1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663" y="2662238"/>
            <a:ext cx="3657600" cy="30416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DED780-4BCA-C84E-5221-CC177F76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掌指关节错位 </a:t>
            </a:r>
            <a:r>
              <a:rPr lang="en-US" altLang="zh-CN" dirty="0"/>
              <a:t>metacarpophalangeal dislocation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5">
            <a:extLst>
              <a:ext uri="{FF2B5EF4-FFF2-40B4-BE49-F238E27FC236}">
                <a16:creationId xmlns:a16="http://schemas.microsoft.com/office/drawing/2014/main" id="{7989BF84-61E8-BD24-293A-A5599FBA4E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复杂脱位通常导致掌侧板撕裂并且被卡位在关节面之间
在治疗简单脱位复位时必须保持关节表面接触（不要过度拉伸关节，往下推近端手指，引导滑入关节），以防止复杂脱位的情况发生。 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83DF1C-11F6-0BE7-DD79-02D1F1477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掌指关节错位 </a:t>
            </a:r>
            <a:r>
              <a:rPr lang="en-US" altLang="zh-CN" dirty="0"/>
              <a:t>metacarpophalangeal dislocation</a:t>
            </a:r>
            <a:endParaRPr lang="en-US" dirty="0"/>
          </a:p>
        </p:txBody>
      </p:sp>
      <p:pic>
        <p:nvPicPr>
          <p:cNvPr id="5" name="Picture 4" descr="A close up of a hand&#10;&#10;Description automatically generated">
            <a:extLst>
              <a:ext uri="{FF2B5EF4-FFF2-40B4-BE49-F238E27FC236}">
                <a16:creationId xmlns:a16="http://schemas.microsoft.com/office/drawing/2014/main" id="{A0695F8B-4D8E-8F41-B4E1-64C238DB5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200400"/>
            <a:ext cx="809625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5">
            <a:extLst>
              <a:ext uri="{FF2B5EF4-FFF2-40B4-BE49-F238E27FC236}">
                <a16:creationId xmlns:a16="http://schemas.microsoft.com/office/drawing/2014/main" id="{BB63EDEB-1D36-7B88-521F-4E33F04A10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指深屈肌腱 （</a:t>
            </a:r>
            <a:r>
              <a:rPr lang="en-US" altLang="zh-CN" dirty="0"/>
              <a:t>FDP</a:t>
            </a:r>
            <a:r>
              <a:rPr lang="zh-CN" altLang="en-US" dirty="0"/>
              <a:t>）断裂</a:t>
            </a:r>
            <a:r>
              <a:rPr lang="en-US" altLang="zh-CN" dirty="0"/>
              <a:t>/</a:t>
            </a:r>
            <a:r>
              <a:rPr lang="zh-CN" altLang="en-US" dirty="0"/>
              <a:t>撕脱
</a:t>
            </a:r>
            <a:r>
              <a:rPr lang="en-US" altLang="zh-CN" dirty="0"/>
              <a:t>FDP </a:t>
            </a:r>
            <a:r>
              <a:rPr lang="zh-CN" altLang="en-US" dirty="0"/>
              <a:t>弯曲 </a:t>
            </a:r>
            <a:r>
              <a:rPr lang="en-US" altLang="zh-CN" dirty="0"/>
              <a:t>DIP </a:t>
            </a:r>
            <a:r>
              <a:rPr lang="zh-CN" altLang="en-US" dirty="0"/>
              <a:t>关节
受伤机制：主动弯曲</a:t>
            </a:r>
            <a:r>
              <a:rPr lang="en-US" altLang="zh-CN" dirty="0"/>
              <a:t>DIP</a:t>
            </a:r>
            <a:r>
              <a:rPr lang="zh-CN" altLang="en-US" dirty="0"/>
              <a:t>关节的同时被强制背伸（例如，抓住球衣）
无名指最常见
受伤后无法主动弯曲 </a:t>
            </a:r>
            <a:r>
              <a:rPr lang="en-US" altLang="zh-CN" dirty="0"/>
              <a:t>DIP </a:t>
            </a:r>
            <a:r>
              <a:rPr lang="zh-CN" altLang="en-US" dirty="0"/>
              <a:t>关节
受伤后指深屈肌腱可能会缩回手掌部位
所有患者均需手术治疗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9CEE-9AEC-728C-B414-DAF290B4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球衣手指 </a:t>
            </a:r>
            <a:r>
              <a:rPr lang="en-US" altLang="zh-CN" dirty="0"/>
              <a:t>jersey finger </a:t>
            </a:r>
            <a:endParaRPr lang="en-US" dirty="0"/>
          </a:p>
        </p:txBody>
      </p:sp>
      <p:pic>
        <p:nvPicPr>
          <p:cNvPr id="5" name="Picture 4" descr="A group of men fighting for a player&#10;&#10;Description automatically generated">
            <a:extLst>
              <a:ext uri="{FF2B5EF4-FFF2-40B4-BE49-F238E27FC236}">
                <a16:creationId xmlns:a16="http://schemas.microsoft.com/office/drawing/2014/main" id="{C3E52495-4558-D80E-1409-33BD0C02D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466517"/>
            <a:ext cx="3581400" cy="27326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3">
            <a:extLst>
              <a:ext uri="{FF2B5EF4-FFF2-40B4-BE49-F238E27FC236}">
                <a16:creationId xmlns:a16="http://schemas.microsoft.com/office/drawing/2014/main" id="{58EF3F02-0C45-FEFB-5284-FE062A4870D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2193925"/>
            <a:ext cx="3657600" cy="3978275"/>
          </a:xfrm>
        </p:spPr>
        <p:txBody>
          <a:bodyPr/>
          <a:lstStyle/>
          <a:p>
            <a:pPr>
              <a:spcBef>
                <a:spcPct val="0"/>
              </a:spcBef>
              <a:buFont typeface="Wingdings 2" panose="05020102010507070707" pitchFamily="18" charset="2"/>
              <a:buChar char=""/>
            </a:pPr>
            <a:r>
              <a:rPr lang="zh-CN" altLang="en-US" dirty="0"/>
              <a:t>受伤机制：背伸</a:t>
            </a:r>
            <a:r>
              <a:rPr lang="en-US" altLang="zh-CN" dirty="0"/>
              <a:t>PIP</a:t>
            </a:r>
            <a:r>
              <a:rPr lang="zh-CN" altLang="en-US" dirty="0"/>
              <a:t>关节的同时被强制弯曲
</a:t>
            </a:r>
            <a:r>
              <a:rPr lang="en-US" altLang="zh-CN" dirty="0"/>
              <a:t>PIP</a:t>
            </a:r>
            <a:r>
              <a:rPr lang="zh-CN" altLang="en-US" dirty="0"/>
              <a:t>关节肿胀，背侧有压痛
无法背伸</a:t>
            </a:r>
            <a:r>
              <a:rPr lang="en-US" altLang="zh-CN" dirty="0"/>
              <a:t>PIP </a:t>
            </a:r>
            <a:r>
              <a:rPr lang="zh-CN" altLang="en-US" dirty="0"/>
              <a:t>关节以抵抗阻力
埃尔森测试阳性</a:t>
            </a:r>
            <a:r>
              <a:rPr lang="en-US" altLang="zh-CN" dirty="0"/>
              <a:t> Elson’s test</a:t>
            </a:r>
            <a:r>
              <a:rPr lang="zh-CN" altLang="en-US" dirty="0"/>
              <a:t>
</a:t>
            </a:r>
            <a:r>
              <a:rPr lang="en-US" altLang="zh-CN" dirty="0"/>
              <a:t>X </a:t>
            </a:r>
            <a:r>
              <a:rPr lang="zh-CN" altLang="en-US" dirty="0"/>
              <a:t>线检查以评估大块撕脱骨折
夹板固定 </a:t>
            </a:r>
            <a:r>
              <a:rPr lang="en-US" altLang="zh-CN" dirty="0"/>
              <a:t>PIP </a:t>
            </a:r>
            <a:r>
              <a:rPr lang="zh-CN" altLang="en-US" dirty="0"/>
              <a:t>关节完全伸直在背伸位置上（让 </a:t>
            </a:r>
            <a:r>
              <a:rPr lang="en-US" altLang="zh-CN" dirty="0"/>
              <a:t>DIP/MCP </a:t>
            </a:r>
            <a:r>
              <a:rPr lang="zh-CN" altLang="en-US" dirty="0"/>
              <a:t>关节自由活动）</a:t>
            </a:r>
            <a:r>
              <a:rPr lang="en-US" altLang="zh-CN" dirty="0"/>
              <a:t>6-8 </a:t>
            </a:r>
            <a:r>
              <a:rPr lang="zh-CN" altLang="en-US" dirty="0"/>
              <a:t>周</a:t>
            </a:r>
            <a:endParaRPr lang="en-US" altLang="en-US" dirty="0"/>
          </a:p>
          <a:p>
            <a:pPr>
              <a:spcBef>
                <a:spcPct val="0"/>
              </a:spcBef>
              <a:buFont typeface="Wingdings 2" panose="05020102010507070707" pitchFamily="18" charset="2"/>
              <a:buChar char=""/>
            </a:pPr>
            <a:endParaRPr lang="en-US" altLang="en-US" dirty="0"/>
          </a:p>
        </p:txBody>
      </p:sp>
      <p:pic>
        <p:nvPicPr>
          <p:cNvPr id="20484" name="Content Placeholder 5" descr="extensor tendon.jpg">
            <a:extLst>
              <a:ext uri="{FF2B5EF4-FFF2-40B4-BE49-F238E27FC236}">
                <a16:creationId xmlns:a16="http://schemas.microsoft.com/office/drawing/2014/main" id="{04D605C3-D2A1-62BA-2C42-573B0CFAE6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660525"/>
            <a:ext cx="3429000" cy="25225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3A642A-4239-DF10-1202-AD747CCE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背伸肌腱中央片撕脱  </a:t>
            </a:r>
            <a:r>
              <a:rPr lang="en-US" altLang="zh-CN" dirty="0"/>
              <a:t>central slip avulsion of the extensor tendon </a:t>
            </a:r>
            <a:endParaRPr lang="en-US" dirty="0"/>
          </a:p>
        </p:txBody>
      </p:sp>
      <p:pic>
        <p:nvPicPr>
          <p:cNvPr id="5" name="Picture 4" descr="A pair of hands making a heart shape&#10;&#10;Description automatically generated">
            <a:extLst>
              <a:ext uri="{FF2B5EF4-FFF2-40B4-BE49-F238E27FC236}">
                <a16:creationId xmlns:a16="http://schemas.microsoft.com/office/drawing/2014/main" id="{84E1A882-0482-B757-A445-14363E511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18" y="4800600"/>
            <a:ext cx="3429000" cy="1905000"/>
          </a:xfrm>
          <a:prstGeom prst="rect">
            <a:avLst/>
          </a:prstGeom>
        </p:spPr>
      </p:pic>
      <p:pic>
        <p:nvPicPr>
          <p:cNvPr id="7" name="Picture 6" descr="A close-up of a finger&#10;&#10;Description automatically generated">
            <a:extLst>
              <a:ext uri="{FF2B5EF4-FFF2-40B4-BE49-F238E27FC236}">
                <a16:creationId xmlns:a16="http://schemas.microsoft.com/office/drawing/2014/main" id="{093398C0-B8B5-2359-056B-F635FCA5E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83062"/>
            <a:ext cx="3758682" cy="22315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68468-AF0B-FD9E-15ED-414CB48F0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47875"/>
            <a:ext cx="3657600" cy="639763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endParaRPr lang="en-US" dirty="0"/>
          </a:p>
        </p:txBody>
      </p:sp>
      <p:sp>
        <p:nvSpPr>
          <p:cNvPr id="25605" name="Content Placeholder 2">
            <a:extLst>
              <a:ext uri="{FF2B5EF4-FFF2-40B4-BE49-F238E27FC236}">
                <a16:creationId xmlns:a16="http://schemas.microsoft.com/office/drawing/2014/main" id="{E7FDCB97-C202-798B-E1EC-00EAD75DC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882" y="1686719"/>
            <a:ext cx="3657600" cy="3292475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zh-CN" altLang="en-US" dirty="0"/>
              <a:t>中央片 </a:t>
            </a:r>
            <a:r>
              <a:rPr lang="en-US" altLang="zh-CN" dirty="0"/>
              <a:t>central slip </a:t>
            </a:r>
            <a:r>
              <a:rPr lang="zh-CN" altLang="en-US" dirty="0"/>
              <a:t>撕脱损伤的晚期并发症
两侧韧带向旋转轴漂移，成为 </a:t>
            </a:r>
            <a:r>
              <a:rPr lang="en-US" altLang="zh-CN" dirty="0"/>
              <a:t>PIP </a:t>
            </a:r>
            <a:r>
              <a:rPr lang="zh-CN" altLang="en-US" dirty="0"/>
              <a:t>关节的弯曲力量，</a:t>
            </a:r>
            <a:r>
              <a:rPr lang="en-US" altLang="zh-CN" dirty="0"/>
              <a:t>DIP</a:t>
            </a:r>
            <a:r>
              <a:rPr lang="zh-CN" altLang="en-US" dirty="0"/>
              <a:t>关节过度向后背伸（形成近端指骨“扣眼”畸形）
受伤数周后才出现畸形
通常需要手术</a:t>
            </a:r>
            <a:endParaRPr lang="en-US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82FC4F-504E-2E00-4779-1A7DDF4144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21238" y="2047875"/>
            <a:ext cx="3657600" cy="639763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21510" name="Content Placeholder 6" descr="boutonniere_finger_1.jpg">
            <a:extLst>
              <a:ext uri="{FF2B5EF4-FFF2-40B4-BE49-F238E27FC236}">
                <a16:creationId xmlns:a16="http://schemas.microsoft.com/office/drawing/2014/main" id="{77BC8290-03E4-AF3B-49AE-3ED4524D3AD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1238" y="2047875"/>
            <a:ext cx="3362325" cy="2057400"/>
          </a:xfrm>
        </p:spPr>
      </p:pic>
      <p:pic>
        <p:nvPicPr>
          <p:cNvPr id="21511" name="Picture 7" descr="boutonniere deformity.jpg">
            <a:extLst>
              <a:ext uri="{FF2B5EF4-FFF2-40B4-BE49-F238E27FC236}">
                <a16:creationId xmlns:a16="http://schemas.microsoft.com/office/drawing/2014/main" id="{53A8A2EC-4771-CB4C-C5B1-B812D68D7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0"/>
            <a:ext cx="40513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9BB081-26C7-738F-403E-66D503D1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扣眼畸形 </a:t>
            </a:r>
            <a:r>
              <a:rPr lang="en-US" altLang="zh-CN" dirty="0"/>
              <a:t>boutonniere deformity</a:t>
            </a:r>
            <a:endParaRPr lang="en-US" dirty="0"/>
          </a:p>
        </p:txBody>
      </p:sp>
      <p:pic>
        <p:nvPicPr>
          <p:cNvPr id="6" name="Picture 5" descr="A close-up of a finger with a bandage on it&#10;&#10;Description automatically generated">
            <a:extLst>
              <a:ext uri="{FF2B5EF4-FFF2-40B4-BE49-F238E27FC236}">
                <a16:creationId xmlns:a16="http://schemas.microsoft.com/office/drawing/2014/main" id="{228B17C8-2BC3-A7D9-A822-A6B20E6FA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1" y="4521532"/>
            <a:ext cx="3657600" cy="202134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23399-8D5F-B529-D141-284D0F76A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47875"/>
            <a:ext cx="3657600" cy="639763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12D1C2-F546-6949-220F-83A95FF24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2475"/>
          </a:xfrm>
        </p:spPr>
        <p:txBody>
          <a:bodyPr rtlCol="0">
            <a:normAutofit/>
          </a:bodyPr>
          <a:lstStyle/>
          <a:p>
            <a:pPr marL="182880" indent="-18288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Char char=""/>
              <a:defRPr/>
            </a:pPr>
            <a:r>
              <a:rPr lang="en-US" altLang="zh-CN" dirty="0"/>
              <a:t>A1 </a:t>
            </a:r>
            <a:r>
              <a:rPr lang="zh-CN" altLang="en-US" dirty="0"/>
              <a:t>滑轮屈肌腱上结节形成
屈曲时，结节穿过</a:t>
            </a:r>
            <a:r>
              <a:rPr lang="en-US" altLang="zh-CN" dirty="0"/>
              <a:t>A1</a:t>
            </a:r>
            <a:r>
              <a:rPr lang="zh-CN" altLang="en-US" dirty="0"/>
              <a:t>滑轮下方并卡住
经常需要用力伸展才能复位，并伴有弹响声，故名扳机指
常见于中指和无名指
糖尿病和类风湿性关节炎的发病率较高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2057C-4887-2402-85D0-C917FD645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21238" y="2047875"/>
            <a:ext cx="3657600" cy="639763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22534" name="Content Placeholder 6" descr="trigger finger.jpg">
            <a:extLst>
              <a:ext uri="{FF2B5EF4-FFF2-40B4-BE49-F238E27FC236}">
                <a16:creationId xmlns:a16="http://schemas.microsoft.com/office/drawing/2014/main" id="{DD350F78-AA91-6366-9B79-C662E1A3337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2738" y="2743200"/>
            <a:ext cx="2514600" cy="329247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B305FD3-374C-B14A-E40D-B4F323966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狭窄性腱鞘炎 扳机指 </a:t>
            </a:r>
            <a:br>
              <a:rPr lang="en-US" altLang="zh-CN" dirty="0"/>
            </a:br>
            <a:r>
              <a:rPr lang="en-US" altLang="zh-CN" dirty="0"/>
              <a:t>      trigger finger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54607-4F5D-24F9-F645-269A11977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47875"/>
            <a:ext cx="3657600" cy="639763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endParaRPr lang="en-US" dirty="0"/>
          </a:p>
        </p:txBody>
      </p:sp>
      <p:sp>
        <p:nvSpPr>
          <p:cNvPr id="23556" name="Content Placeholder 4">
            <a:extLst>
              <a:ext uri="{FF2B5EF4-FFF2-40B4-BE49-F238E27FC236}">
                <a16:creationId xmlns:a16="http://schemas.microsoft.com/office/drawing/2014/main" id="{57B5A91F-AE3C-840B-EDF9-66066E452FF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85800" y="2743200"/>
            <a:ext cx="3657600" cy="3292475"/>
          </a:xfrm>
        </p:spPr>
        <p:txBody>
          <a:bodyPr/>
          <a:lstStyle/>
          <a:p>
            <a:r>
              <a:rPr lang="zh-CN" altLang="en-US" dirty="0"/>
              <a:t>在肌腱鞘外注射类固醇
谨防肌腱断裂，通常在同一位置注射类固醇不超过两次
如果注射不成功或反复发作，则考虑手术松解</a:t>
            </a:r>
            <a:endParaRPr lang="en-US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9129F-C4D9-B775-3EF0-E870F27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21238" y="2047875"/>
            <a:ext cx="3657600" cy="639763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23558" name="Content Placeholder 10" descr="trigger finger injection 2.jpg">
            <a:extLst>
              <a:ext uri="{FF2B5EF4-FFF2-40B4-BE49-F238E27FC236}">
                <a16:creationId xmlns:a16="http://schemas.microsoft.com/office/drawing/2014/main" id="{25D66005-23B8-BE4C-4165-839F1C12348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1238" y="3021013"/>
            <a:ext cx="3657600" cy="273685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3EE8AB-CEE3-415B-F9DE-9A7139A2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治疗方法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6">
            <a:extLst>
              <a:ext uri="{FF2B5EF4-FFF2-40B4-BE49-F238E27FC236}">
                <a16:creationId xmlns:a16="http://schemas.microsoft.com/office/drawing/2014/main" id="{50667F59-97F0-8F2F-E883-98DE8A221D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稳定型骨折可保守治疗
斜向骨折或螺旋骨折不稳定，需要闭合复位钢针固定手术
影响到关节面的复杂骨折需要 </a:t>
            </a:r>
            <a:r>
              <a:rPr lang="en-US" altLang="zh-CN" dirty="0"/>
              <a:t>ORIF</a:t>
            </a:r>
            <a:r>
              <a:rPr lang="zh-CN" altLang="en-US" dirty="0"/>
              <a:t>开放手术达到最佳解剖复位</a:t>
            </a:r>
            <a:r>
              <a:rPr lang="en-US" altLang="zh-CN" dirty="0"/>
              <a:t>
</a:t>
            </a:r>
            <a:r>
              <a:rPr lang="zh-CN" altLang="en-US" dirty="0"/>
              <a:t>保守治疗复位后一周内复查 </a:t>
            </a:r>
            <a:r>
              <a:rPr lang="en-US" altLang="zh-CN" dirty="0"/>
              <a:t>X</a:t>
            </a:r>
            <a:r>
              <a:rPr lang="zh-CN" altLang="en-US" dirty="0"/>
              <a:t>光拍片检查以确认复位保持稳定
限制长时间固定以避免关节僵硬，一般固定时间</a:t>
            </a:r>
            <a:r>
              <a:rPr lang="en-US" altLang="zh-CN" dirty="0"/>
              <a:t>2-3</a:t>
            </a:r>
            <a:r>
              <a:rPr lang="zh-CN" altLang="en-US" dirty="0"/>
              <a:t>周</a:t>
            </a:r>
            <a:r>
              <a:rPr lang="en-US" altLang="zh-CN" dirty="0"/>
              <a:t>, </a:t>
            </a:r>
            <a:r>
              <a:rPr lang="zh-CN" altLang="en-US" dirty="0"/>
              <a:t>之后开始早期功能恢复锻炼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780F3A-2B58-D9EF-D118-36A38A16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手指骨折的基本治疗原则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621AA7-F501-E4BF-2916-6E5291FEE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endParaRPr lang="en-US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25603" name="Content Placeholder 6" descr="transverse phalanx fracture.jpg">
            <a:extLst>
              <a:ext uri="{FF2B5EF4-FFF2-40B4-BE49-F238E27FC236}">
                <a16:creationId xmlns:a16="http://schemas.microsoft.com/office/drawing/2014/main" id="{B33D7C4A-9DFD-E34A-47D7-57371F1FB26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590800"/>
            <a:ext cx="2590800" cy="2667000"/>
          </a:xfrm>
        </p:spPr>
      </p:pic>
      <p:pic>
        <p:nvPicPr>
          <p:cNvPr id="25604" name="Content Placeholder 9" descr="oblique phalanx fracture.jpg">
            <a:extLst>
              <a:ext uri="{FF2B5EF4-FFF2-40B4-BE49-F238E27FC236}">
                <a16:creationId xmlns:a16="http://schemas.microsoft.com/office/drawing/2014/main" id="{4C0471BA-3492-7385-2611-D27AAE2FBE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5088" y="2387600"/>
            <a:ext cx="2952750" cy="35909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7954A-F08B-6845-1643-FA2B49952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/>
              <a:t>槌状指 </a:t>
            </a:r>
            <a:r>
              <a:rPr lang="en-US" altLang="zh-CN" dirty="0"/>
              <a:t>Mallet Finger</a:t>
            </a:r>
            <a:endParaRPr lang="en-US" dirty="0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06B10157-AA8D-6436-76C7-D857789A41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cs typeface="方正姚体"/>
              </a:rPr>
              <a:t>伸肌腱从远端指骨背侧撕脱在</a:t>
            </a:r>
            <a:r>
              <a:rPr lang="en-US" altLang="zh-CN" dirty="0">
                <a:cs typeface="方正姚体"/>
              </a:rPr>
              <a:t>DIP</a:t>
            </a:r>
            <a:r>
              <a:rPr lang="zh-CN" altLang="en-US" dirty="0">
                <a:cs typeface="方正姚体"/>
              </a:rPr>
              <a:t>关节 （远端指间关节）
受伤机制：伸展的指尖被迫弯曲（例如，用球击打伸展的指尖）
可能伴随有小骨片撕脱
无法伸直 </a:t>
            </a:r>
            <a:r>
              <a:rPr lang="en-US" altLang="zh-CN" dirty="0">
                <a:cs typeface="方正姚体"/>
              </a:rPr>
              <a:t>DIP </a:t>
            </a:r>
            <a:r>
              <a:rPr lang="zh-CN" altLang="en-US" dirty="0">
                <a:cs typeface="方正姚体"/>
              </a:rPr>
              <a:t>关节（远端指间关节）
中指受伤最常见</a:t>
            </a:r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0E76B20B-057C-C089-E2EE-E35CDFED63D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2193925"/>
            <a:ext cx="3657600" cy="3978275"/>
          </a:xfrm>
        </p:spPr>
        <p:txBody>
          <a:bodyPr/>
          <a:lstStyle/>
          <a:p>
            <a:r>
              <a:rPr lang="zh-CN" altLang="en-US" dirty="0"/>
              <a:t>受伤机制挤压伤，重物或门</a:t>
            </a:r>
            <a:endParaRPr lang="en-US" altLang="zh-CN" dirty="0"/>
          </a:p>
          <a:p>
            <a:r>
              <a:rPr lang="zh-CN" altLang="en-US" dirty="0"/>
              <a:t>与指甲下血肿相关
检查甲床损伤“开放性骨折”
夹板仅用于保护</a:t>
            </a:r>
            <a:r>
              <a:rPr lang="en-US" altLang="zh-CN" dirty="0"/>
              <a:t>/</a:t>
            </a:r>
            <a:r>
              <a:rPr lang="zh-CN" altLang="en-US" dirty="0"/>
              <a:t>舒适</a:t>
            </a:r>
            <a:endParaRPr lang="en-US" altLang="en-US" dirty="0"/>
          </a:p>
        </p:txBody>
      </p:sp>
      <p:pic>
        <p:nvPicPr>
          <p:cNvPr id="26628" name="Content Placeholder 4" descr="tuft fracture.jpg">
            <a:extLst>
              <a:ext uri="{FF2B5EF4-FFF2-40B4-BE49-F238E27FC236}">
                <a16:creationId xmlns:a16="http://schemas.microsoft.com/office/drawing/2014/main" id="{D111A653-B8EE-DC8D-37A5-C411EB49B8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3429000"/>
            <a:ext cx="4792663" cy="29876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1BC1F5-4239-9084-E97B-9FFDDF4E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簇绒骨折</a:t>
            </a:r>
            <a:br>
              <a:rPr lang="en-US" altLang="zh-CN" dirty="0"/>
            </a:br>
            <a:r>
              <a:rPr lang="en-US" altLang="zh-CN" dirty="0"/>
              <a:t>Tuft fracture</a:t>
            </a:r>
            <a:endParaRPr lang="en-US" dirty="0"/>
          </a:p>
        </p:txBody>
      </p:sp>
      <p:pic>
        <p:nvPicPr>
          <p:cNvPr id="5" name="Picture 4" descr="A patch of grass on a white background&#10;&#10;Description automatically generated">
            <a:extLst>
              <a:ext uri="{FF2B5EF4-FFF2-40B4-BE49-F238E27FC236}">
                <a16:creationId xmlns:a16="http://schemas.microsoft.com/office/drawing/2014/main" id="{CD3793C1-D512-0BC2-31E6-BB3115EB7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09600"/>
            <a:ext cx="3425952" cy="230850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47E20D90-08C6-F7D5-BFE7-31942DE46C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按骨折部位分型：头部、颈部、中部、底部
第 </a:t>
            </a:r>
            <a:r>
              <a:rPr lang="en-US" altLang="zh-CN" dirty="0"/>
              <a:t>2 – 5 </a:t>
            </a:r>
            <a:r>
              <a:rPr lang="zh-CN" altLang="en-US" dirty="0"/>
              <a:t>掌骨颈部和中部是常见骨折部位
第</a:t>
            </a:r>
            <a:r>
              <a:rPr lang="en-US" altLang="zh-CN" dirty="0"/>
              <a:t>1</a:t>
            </a:r>
            <a:r>
              <a:rPr lang="zh-CN" altLang="en-US" dirty="0"/>
              <a:t>，</a:t>
            </a:r>
            <a:r>
              <a:rPr lang="en-US" altLang="zh-CN" dirty="0"/>
              <a:t>4</a:t>
            </a:r>
            <a:r>
              <a:rPr lang="zh-CN" altLang="en-US" dirty="0"/>
              <a:t>，</a:t>
            </a:r>
            <a:r>
              <a:rPr lang="en-US" altLang="zh-CN" dirty="0"/>
              <a:t>5 </a:t>
            </a:r>
            <a:r>
              <a:rPr lang="zh-CN" altLang="en-US" dirty="0"/>
              <a:t>掌骨底部骨折也比较常见
第</a:t>
            </a:r>
            <a:r>
              <a:rPr lang="en-US" altLang="zh-CN" dirty="0"/>
              <a:t>1</a:t>
            </a:r>
            <a:r>
              <a:rPr lang="zh-CN" altLang="en-US" dirty="0"/>
              <a:t>掌骨骨折需要特别重视，如果骨折影响关节面考虑手术治疗
一定要记得检查手指是否有旋转畸形，有时候在片子上看起来移位不严重，但是如果骨折有旋转畸形，会造成非常严重的后遗症。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29E1D3-17BB-4833-EE25-E2ABCCDD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掌骨骨折 </a:t>
            </a:r>
            <a:r>
              <a:rPr lang="en-US" altLang="zh-CN" dirty="0"/>
              <a:t>Metacarpal fracture 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MC malrotation.bmp">
            <a:extLst>
              <a:ext uri="{FF2B5EF4-FFF2-40B4-BE49-F238E27FC236}">
                <a16:creationId xmlns:a16="http://schemas.microsoft.com/office/drawing/2014/main" id="{50EF9628-C5BC-D0E8-2FEF-345696F0D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/>
          <a:stretch>
            <a:fillRect/>
          </a:stretch>
        </p:blipFill>
        <p:spPr bwMode="auto">
          <a:xfrm>
            <a:off x="2743200" y="762000"/>
            <a:ext cx="33337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finger malrotation.jpg">
            <a:extLst>
              <a:ext uri="{FF2B5EF4-FFF2-40B4-BE49-F238E27FC236}">
                <a16:creationId xmlns:a16="http://schemas.microsoft.com/office/drawing/2014/main" id="{0E4B6034-6527-196A-E4FE-E2CA36CA2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614488"/>
            <a:ext cx="40481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EF4CE-9B22-2AE7-3C6E-C5AC4DE89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47875"/>
            <a:ext cx="3657600" cy="639763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endParaRPr lang="en-US"/>
          </a:p>
        </p:txBody>
      </p:sp>
      <p:sp>
        <p:nvSpPr>
          <p:cNvPr id="34821" name="Content Placeholder 4">
            <a:extLst>
              <a:ext uri="{FF2B5EF4-FFF2-40B4-BE49-F238E27FC236}">
                <a16:creationId xmlns:a16="http://schemas.microsoft.com/office/drawing/2014/main" id="{C5E08FDD-1F81-7148-A048-2566A39B3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2475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zh-CN" altLang="en-US" dirty="0"/>
              <a:t>受伤机制：撞击</a:t>
            </a:r>
            <a:r>
              <a:rPr lang="en-US" altLang="zh-CN" dirty="0"/>
              <a:t>/</a:t>
            </a:r>
            <a:r>
              <a:rPr lang="zh-CN" altLang="en-US" dirty="0"/>
              <a:t>挤压伤
无移位骨折用夹板固定 </a:t>
            </a:r>
            <a:r>
              <a:rPr lang="en-US" altLang="zh-CN" dirty="0"/>
              <a:t>2-3 </a:t>
            </a:r>
            <a:r>
              <a:rPr lang="zh-CN" altLang="en-US" dirty="0"/>
              <a:t>周，掌指关节屈曲（防止副韧带缩短）然后早期开始活动功能锻炼
定期重复拍</a:t>
            </a:r>
            <a:r>
              <a:rPr lang="en-US" altLang="zh-CN" dirty="0"/>
              <a:t>X </a:t>
            </a:r>
            <a:r>
              <a:rPr lang="zh-CN" altLang="en-US" dirty="0"/>
              <a:t>光片检查</a:t>
            </a:r>
            <a:endParaRPr lang="en-US" altLang="zh-CN" dirty="0"/>
          </a:p>
          <a:p>
            <a:pPr marL="182880" indent="-18288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zh-CN" altLang="en-US" dirty="0"/>
              <a:t>一旦骨折移位考虑转诊
寻找被牙齿咬伤的痕迹</a:t>
            </a:r>
            <a:endParaRPr lang="en-US" altLang="zh-CN" dirty="0"/>
          </a:p>
          <a:p>
            <a:pPr marL="182880" indent="-18288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4F1C75-DEA0-8A5F-3A36-00BAFD347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21238" y="2047875"/>
            <a:ext cx="3657600" cy="639763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endParaRPr lang="en-US"/>
          </a:p>
        </p:txBody>
      </p:sp>
      <p:pic>
        <p:nvPicPr>
          <p:cNvPr id="30726" name="Content Placeholder 7" descr="MC head fx.jpg">
            <a:extLst>
              <a:ext uri="{FF2B5EF4-FFF2-40B4-BE49-F238E27FC236}">
                <a16:creationId xmlns:a16="http://schemas.microsoft.com/office/drawing/2014/main" id="{92BA3828-7339-749B-4797-827A864B8EC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4963" y="2743200"/>
            <a:ext cx="2470150" cy="32924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0DFF52-7AB0-453F-D885-40A537628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掌骨头骨折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EAFA2-83FC-FD31-273B-DDFD6CFBB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47875"/>
            <a:ext cx="3657600" cy="639763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endParaRPr lang="en-US"/>
          </a:p>
        </p:txBody>
      </p:sp>
      <p:sp>
        <p:nvSpPr>
          <p:cNvPr id="31748" name="Content Placeholder 4">
            <a:extLst>
              <a:ext uri="{FF2B5EF4-FFF2-40B4-BE49-F238E27FC236}">
                <a16:creationId xmlns:a16="http://schemas.microsoft.com/office/drawing/2014/main" id="{15823319-8545-2DED-9340-71C32C3F2D6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85800" y="2743200"/>
            <a:ext cx="3657600" cy="3292475"/>
          </a:xfrm>
        </p:spPr>
        <p:txBody>
          <a:bodyPr/>
          <a:lstStyle/>
          <a:p>
            <a:r>
              <a:rPr lang="zh-CN" altLang="en-US" dirty="0"/>
              <a:t>受伤机制：直接撞击例如挥拳击打人或硬物，第</a:t>
            </a:r>
            <a:r>
              <a:rPr lang="en-US" altLang="zh-CN" dirty="0"/>
              <a:t>5</a:t>
            </a:r>
            <a:r>
              <a:rPr lang="zh-CN" altLang="en-US" dirty="0"/>
              <a:t>掌骨颈骨折最常见，别名拳击手骨折
骨折的顶点背侧成角（由于骨间肌肉拉扯导致掌骨头向掌侧移位）
第</a:t>
            </a:r>
            <a:r>
              <a:rPr lang="en-US" altLang="zh-CN" dirty="0"/>
              <a:t>5</a:t>
            </a:r>
            <a:r>
              <a:rPr lang="zh-CN" altLang="en-US" dirty="0"/>
              <a:t>掌骨颈可以接受大约</a:t>
            </a:r>
            <a:r>
              <a:rPr lang="en-US" altLang="zh-CN" dirty="0"/>
              <a:t>40</a:t>
            </a:r>
            <a:r>
              <a:rPr lang="zh-CN" altLang="en-US" dirty="0"/>
              <a:t>度的弯曲成角，而不会严重影响功能</a:t>
            </a:r>
            <a:endParaRPr lang="en-US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BEDE0-9348-9B76-C666-81CD69028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21238" y="2047875"/>
            <a:ext cx="3657600" cy="639763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endParaRPr lang="en-US"/>
          </a:p>
        </p:txBody>
      </p:sp>
      <p:pic>
        <p:nvPicPr>
          <p:cNvPr id="31750" name="Content Placeholder 8" descr="boxer's fracture.jpg">
            <a:extLst>
              <a:ext uri="{FF2B5EF4-FFF2-40B4-BE49-F238E27FC236}">
                <a16:creationId xmlns:a16="http://schemas.microsoft.com/office/drawing/2014/main" id="{D409AC2D-E75C-B74E-7885-E9601FFF43E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1238" y="2852738"/>
            <a:ext cx="3657600" cy="30734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BE345A2-470D-8BA2-703E-3B528D779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掌骨颈骨折 </a:t>
            </a:r>
            <a:r>
              <a:rPr lang="en-US" altLang="zh-CN" dirty="0"/>
              <a:t>boxer’s fracture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FE74D536-2855-999C-DB88-535DFF7236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如果成角是可以接受的，则在一周内进行随访，拍片重新评估旋转、和骨折移位。骨折稳定的可以打石膏固定</a:t>
            </a:r>
            <a:r>
              <a:rPr lang="en-US" altLang="zh-CN" dirty="0"/>
              <a:t>4</a:t>
            </a:r>
            <a:r>
              <a:rPr lang="zh-CN" altLang="en-US" dirty="0"/>
              <a:t>周，之后开始功能恢复。
如果成角是不能接受的，可以实施闭合复位。但由于骨间肌肉的拉扯力量，所以难以维持复位后骨折的位置，考虑手术复位固定。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40F5E-0E7F-B4BC-642D-B646F8CD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掌骨颈骨折治疗方法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7097AF-ACA4-C327-994D-704BA748C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71" y="3511471"/>
            <a:ext cx="2971800" cy="303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d Surgery Turkey - Boxer's fracture (distal tip fracture on the fifth  metacarpal)">
            <a:extLst>
              <a:ext uri="{FF2B5EF4-FFF2-40B4-BE49-F238E27FC236}">
                <a16:creationId xmlns:a16="http://schemas.microsoft.com/office/drawing/2014/main" id="{06154716-82A8-7ED4-5256-B37BDA7E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66" y="3509962"/>
            <a:ext cx="4251356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DFF99846-0F19-B9B2-8653-9034F53F7D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横向、斜向或粉碎性骨折
横向骨折通常因骨间肌肉拉扯造成顶点背侧成角
斜向骨折通常会有缩短并伴有旋转
可接受长达 </a:t>
            </a:r>
            <a:r>
              <a:rPr lang="en-US" altLang="zh-CN" dirty="0"/>
              <a:t>5 </a:t>
            </a:r>
            <a:r>
              <a:rPr lang="zh-CN" altLang="en-US" dirty="0"/>
              <a:t>毫米的缩短，但不能接受成角或旋转
稳定的骨折可以固定在夹板或石膏中</a:t>
            </a:r>
            <a:r>
              <a:rPr lang="en-US" altLang="zh-CN" dirty="0"/>
              <a:t>4-6</a:t>
            </a:r>
            <a:r>
              <a:rPr lang="zh-CN" altLang="en-US" dirty="0"/>
              <a:t>周，如果涉及任何旋转、成角、粉碎性骨折或多个 掌骨同时骨折，则考虑转诊骨科手术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CAFCB2-3D31-DB9B-94BE-69BD246A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掌骨中段骨折 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76A236-42CC-1132-5585-88BAD72F3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斜向骨折             横向骨折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5843" name="Content Placeholder 9" descr="MC shaft fracture.jpg">
            <a:extLst>
              <a:ext uri="{FF2B5EF4-FFF2-40B4-BE49-F238E27FC236}">
                <a16:creationId xmlns:a16="http://schemas.microsoft.com/office/drawing/2014/main" id="{4880E914-AD3E-7C06-56E5-5EFB65E395D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193925"/>
            <a:ext cx="3200400" cy="3978275"/>
          </a:xfrm>
        </p:spPr>
      </p:pic>
      <p:pic>
        <p:nvPicPr>
          <p:cNvPr id="35844" name="Content Placeholder 7" descr="transverse MC shaft fx.jpg">
            <a:extLst>
              <a:ext uri="{FF2B5EF4-FFF2-40B4-BE49-F238E27FC236}">
                <a16:creationId xmlns:a16="http://schemas.microsoft.com/office/drawing/2014/main" id="{57B3BE3E-5D91-0AE3-05A6-E1CA7DF8275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9213" y="2193925"/>
            <a:ext cx="2984500" cy="397827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D706A9-173C-3D23-80B9-57C8882E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             手术复位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6867" name="Content Placeholder 6" descr="MC shaft fx ORIF.jpg">
            <a:extLst>
              <a:ext uri="{FF2B5EF4-FFF2-40B4-BE49-F238E27FC236}">
                <a16:creationId xmlns:a16="http://schemas.microsoft.com/office/drawing/2014/main" id="{37F338DA-7CBC-12BA-60C8-F5310E90F5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2209800"/>
            <a:ext cx="4267200" cy="37338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mallet%20injury.jpg">
            <a:extLst>
              <a:ext uri="{FF2B5EF4-FFF2-40B4-BE49-F238E27FC236}">
                <a16:creationId xmlns:a16="http://schemas.microsoft.com/office/drawing/2014/main" id="{C580A4C1-1A07-3CD1-4931-7B88CDC4F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66850"/>
            <a:ext cx="7620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CFA1B083-D9EC-6B07-84A2-2D9B9DFEB1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受伤机制：对手指的直接打击力或扭转力
第 </a:t>
            </a:r>
            <a:r>
              <a:rPr lang="en-US" altLang="zh-CN" dirty="0"/>
              <a:t>2 </a:t>
            </a:r>
            <a:r>
              <a:rPr lang="zh-CN" altLang="en-US" dirty="0"/>
              <a:t>和第 </a:t>
            </a:r>
            <a:r>
              <a:rPr lang="en-US" altLang="zh-CN" dirty="0"/>
              <a:t>3 </a:t>
            </a:r>
            <a:r>
              <a:rPr lang="zh-CN" altLang="en-US" dirty="0"/>
              <a:t>个掌骨底部比较稳定，因此骨折后很少移位
第 </a:t>
            </a:r>
            <a:r>
              <a:rPr lang="en-US" altLang="zh-CN" dirty="0"/>
              <a:t>4 </a:t>
            </a:r>
            <a:r>
              <a:rPr lang="zh-CN" altLang="en-US" dirty="0"/>
              <a:t>和第 </a:t>
            </a:r>
            <a:r>
              <a:rPr lang="en-US" altLang="zh-CN" dirty="0"/>
              <a:t>5 </a:t>
            </a:r>
            <a:r>
              <a:rPr lang="zh-CN" altLang="en-US" dirty="0"/>
              <a:t>个掌骨底部骨折通常是不稳定的</a:t>
            </a:r>
            <a:r>
              <a:rPr lang="en-US" altLang="zh-CN" dirty="0"/>
              <a:t>;</a:t>
            </a:r>
            <a:r>
              <a:rPr lang="zh-CN" altLang="en-US" dirty="0"/>
              <a:t> 需要 </a:t>
            </a:r>
            <a:r>
              <a:rPr lang="en-US" altLang="zh-CN" dirty="0"/>
              <a:t>ORIF</a:t>
            </a:r>
            <a:r>
              <a:rPr lang="zh-CN" altLang="en-US" dirty="0"/>
              <a:t>手术</a:t>
            </a:r>
            <a:r>
              <a:rPr lang="en-US" altLang="zh-CN" dirty="0"/>
              <a:t>
</a:t>
            </a:r>
            <a:r>
              <a:rPr lang="zh-CN" altLang="en-US" dirty="0"/>
              <a:t>没有移位的第 </a:t>
            </a:r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en-US" altLang="zh-CN" dirty="0"/>
              <a:t>3 </a:t>
            </a:r>
            <a:r>
              <a:rPr lang="zh-CN" altLang="en-US" dirty="0"/>
              <a:t>和 </a:t>
            </a:r>
            <a:r>
              <a:rPr lang="en-US" altLang="zh-CN" dirty="0"/>
              <a:t>4</a:t>
            </a:r>
            <a:r>
              <a:rPr lang="zh-CN" altLang="en-US" dirty="0"/>
              <a:t>个掌骨底部骨折可固定在短臂石膏或背侧</a:t>
            </a:r>
            <a:r>
              <a:rPr lang="en-US" altLang="zh-CN" dirty="0"/>
              <a:t>/</a:t>
            </a:r>
            <a:r>
              <a:rPr lang="zh-CN" altLang="en-US" dirty="0"/>
              <a:t>掌侧夹板中</a:t>
            </a:r>
            <a:r>
              <a:rPr lang="en-US" altLang="zh-CN" dirty="0"/>
              <a:t>4-6</a:t>
            </a:r>
            <a:r>
              <a:rPr lang="zh-CN" altLang="en-US" dirty="0"/>
              <a:t>周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D8D98-07B9-616F-865A-15D28ADEB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掌骨底部骨折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7A64B-F08B-8A0C-A757-118002438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endParaRPr lang="en-US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38915" name="Content Placeholder 3" descr="MC base fx.jpg">
            <a:extLst>
              <a:ext uri="{FF2B5EF4-FFF2-40B4-BE49-F238E27FC236}">
                <a16:creationId xmlns:a16="http://schemas.microsoft.com/office/drawing/2014/main" id="{5433E572-C328-801C-8738-EA4787C38D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04800"/>
            <a:ext cx="5105400" cy="6324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7DD9629E-933C-9248-F863-2B89227BFA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120900"/>
            <a:ext cx="7772400" cy="1609725"/>
          </a:xfrm>
        </p:spPr>
        <p:txBody>
          <a:bodyPr/>
          <a:lstStyle/>
          <a:p>
            <a:pPr>
              <a:spcBef>
                <a:spcPct val="0"/>
              </a:spcBef>
              <a:buFont typeface="Wingdings 2" panose="05020102010507070707" pitchFamily="18" charset="2"/>
              <a:buChar char=""/>
            </a:pPr>
            <a:r>
              <a:rPr lang="zh-CN" altLang="en-US" dirty="0"/>
              <a:t>第 </a:t>
            </a:r>
            <a:r>
              <a:rPr lang="en-US" altLang="zh-CN" dirty="0"/>
              <a:t>1 </a:t>
            </a:r>
            <a:r>
              <a:rPr lang="zh-CN" altLang="en-US" dirty="0"/>
              <a:t>腕掌关节的活动度对正常的手部功能非常重要
大多数第</a:t>
            </a:r>
            <a:r>
              <a:rPr lang="en-US" altLang="zh-CN" dirty="0"/>
              <a:t>1</a:t>
            </a:r>
            <a:r>
              <a:rPr lang="zh-CN" altLang="en-US" dirty="0"/>
              <a:t>掌骨骨折都是发生在底部
需要区分关节内和关节外骨折
所有关节内骨折都需要手术治疗，转诊骨科
没有移位和没有成角的关节外骨折可采用拇指管型石膏固定治疗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FCF6CC-DB5E-A55F-6A1F-A594F209C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</a:t>
            </a:r>
            <a:r>
              <a:rPr lang="en-US" altLang="zh-CN" dirty="0"/>
              <a:t>1</a:t>
            </a:r>
            <a:r>
              <a:rPr lang="zh-CN" altLang="en-US" dirty="0"/>
              <a:t>掌骨骨折 </a:t>
            </a:r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metacarpal fracture</a:t>
            </a:r>
            <a:endParaRPr lang="en-US" dirty="0"/>
          </a:p>
        </p:txBody>
      </p:sp>
      <p:pic>
        <p:nvPicPr>
          <p:cNvPr id="4" name="Picture 3" descr="X-ray of a hand and a wrist&#10;&#10;Description automatically generated">
            <a:extLst>
              <a:ext uri="{FF2B5EF4-FFF2-40B4-BE49-F238E27FC236}">
                <a16:creationId xmlns:a16="http://schemas.microsoft.com/office/drawing/2014/main" id="{75FB3CB9-3687-33D6-7E41-AB342C8B3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1" y="3581400"/>
            <a:ext cx="4624812" cy="2667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A6E008-D679-DA57-31BF-F85EC0DFC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9718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4">
            <a:extLst>
              <a:ext uri="{FF2B5EF4-FFF2-40B4-BE49-F238E27FC236}">
                <a16:creationId xmlns:a16="http://schemas.microsoft.com/office/drawing/2014/main" id="{6CA69ABB-3D29-075C-41A2-6A822B116B8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2193925"/>
            <a:ext cx="3657600" cy="3978275"/>
          </a:xfrm>
        </p:spPr>
        <p:txBody>
          <a:bodyPr/>
          <a:lstStyle/>
          <a:p>
            <a:r>
              <a:rPr lang="zh-CN" altLang="en-US" dirty="0"/>
              <a:t>第</a:t>
            </a:r>
            <a:r>
              <a:rPr lang="en-US" altLang="zh-CN" dirty="0"/>
              <a:t>1</a:t>
            </a:r>
            <a:r>
              <a:rPr lang="zh-CN" altLang="en-US" dirty="0"/>
              <a:t>掌骨底部 “</a:t>
            </a:r>
            <a:r>
              <a:rPr lang="en-US" altLang="zh-CN" dirty="0"/>
              <a:t>I </a:t>
            </a:r>
            <a:r>
              <a:rPr lang="zh-CN" altLang="en-US" dirty="0"/>
              <a:t>型” 骨折</a:t>
            </a:r>
            <a:endParaRPr lang="en-US" altLang="en-US" dirty="0"/>
          </a:p>
          <a:p>
            <a:r>
              <a:rPr lang="zh-CN" altLang="en-US" dirty="0"/>
              <a:t>小的近端碎片仍然附着在梯形骨上
大碎片被拇长外展肌拉出并拉回</a:t>
            </a:r>
            <a:endParaRPr lang="en-US" altLang="en-US" dirty="0"/>
          </a:p>
        </p:txBody>
      </p:sp>
      <p:pic>
        <p:nvPicPr>
          <p:cNvPr id="40964" name="Content Placeholder 6" descr="bennett's fx.jpg">
            <a:extLst>
              <a:ext uri="{FF2B5EF4-FFF2-40B4-BE49-F238E27FC236}">
                <a16:creationId xmlns:a16="http://schemas.microsoft.com/office/drawing/2014/main" id="{98AFC3B5-661A-6157-7939-5D94C2CD7A1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663" y="2325688"/>
            <a:ext cx="3657600" cy="37147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3D6ED1-C3D8-9ECE-2752-8483EC59A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Bennett fracture </a:t>
            </a:r>
            <a:r>
              <a:rPr lang="zh-CN" altLang="en-US" dirty="0"/>
              <a:t>第一掌骨底部 </a:t>
            </a:r>
            <a:r>
              <a:rPr lang="en-US" altLang="zh-CN" dirty="0"/>
              <a:t>I</a:t>
            </a:r>
            <a:r>
              <a:rPr lang="zh-CN" altLang="en-US" dirty="0"/>
              <a:t>型骨折合并第</a:t>
            </a:r>
            <a:r>
              <a:rPr lang="en-US" altLang="zh-CN" dirty="0"/>
              <a:t>1</a:t>
            </a:r>
            <a:r>
              <a:rPr lang="zh-CN" altLang="en-US" dirty="0"/>
              <a:t>腕掌关节错位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2A3836D7-AE01-B894-E02A-023EF04433E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2193925"/>
            <a:ext cx="3657600" cy="3978275"/>
          </a:xfrm>
        </p:spPr>
        <p:txBody>
          <a:bodyPr/>
          <a:lstStyle/>
          <a:p>
            <a:r>
              <a:rPr lang="zh-CN" altLang="en-US" dirty="0"/>
              <a:t>第</a:t>
            </a:r>
            <a:r>
              <a:rPr lang="en-US" altLang="zh-CN" dirty="0"/>
              <a:t>1</a:t>
            </a:r>
            <a:r>
              <a:rPr lang="zh-CN" altLang="en-US" dirty="0"/>
              <a:t>掌骨底部</a:t>
            </a:r>
            <a:r>
              <a:rPr lang="en-US" altLang="en-US" dirty="0"/>
              <a:t>“II</a:t>
            </a:r>
            <a:r>
              <a:rPr lang="zh-CN" altLang="en-US" dirty="0"/>
              <a:t>型”骨折
粉碎性骨折在第</a:t>
            </a:r>
            <a:r>
              <a:rPr lang="en-US" altLang="zh-CN" dirty="0"/>
              <a:t>1</a:t>
            </a:r>
            <a:r>
              <a:rPr lang="zh-CN" altLang="en-US" dirty="0"/>
              <a:t>掌骨底部
通常呈“</a:t>
            </a:r>
            <a:r>
              <a:rPr lang="en-US" altLang="en-US" dirty="0"/>
              <a:t>T”</a:t>
            </a:r>
            <a:r>
              <a:rPr lang="zh-CN" altLang="en-US" dirty="0"/>
              <a:t>形或“</a:t>
            </a:r>
            <a:r>
              <a:rPr lang="en-US" altLang="en-US" dirty="0"/>
              <a:t>Y”</a:t>
            </a:r>
            <a:r>
              <a:rPr lang="zh-CN" altLang="en-US" dirty="0"/>
              <a:t>形大碎片
通常没有明显的移位</a:t>
            </a:r>
            <a:endParaRPr lang="en-US" altLang="zh-CN" dirty="0"/>
          </a:p>
          <a:p>
            <a:r>
              <a:rPr lang="zh-CN" altLang="en-US" dirty="0"/>
              <a:t>可以采取闭合复位加钢针或者是</a:t>
            </a:r>
            <a:r>
              <a:rPr lang="en-US" altLang="en-US" dirty="0"/>
              <a:t>ORIF</a:t>
            </a:r>
            <a:r>
              <a:rPr lang="zh-CN" altLang="en-US" dirty="0"/>
              <a:t>开放性手术</a:t>
            </a:r>
            <a:endParaRPr lang="en-US" altLang="en-US" dirty="0"/>
          </a:p>
        </p:txBody>
      </p:sp>
      <p:pic>
        <p:nvPicPr>
          <p:cNvPr id="41988" name="Content Placeholder 6" descr="rolando fracture.bmp">
            <a:extLst>
              <a:ext uri="{FF2B5EF4-FFF2-40B4-BE49-F238E27FC236}">
                <a16:creationId xmlns:a16="http://schemas.microsoft.com/office/drawing/2014/main" id="{949B4924-AEC1-8A17-62C7-359594D733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663" y="2382838"/>
            <a:ext cx="3657600" cy="36004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DCFDB3-9159-865F-89EF-C06C78A4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Rolando fracture  </a:t>
            </a:r>
            <a:r>
              <a:rPr lang="zh-CN" altLang="en-US" dirty="0"/>
              <a:t>第一掌骨底部 </a:t>
            </a:r>
            <a:r>
              <a:rPr lang="en-US" altLang="zh-CN" dirty="0"/>
              <a:t>II</a:t>
            </a:r>
            <a:r>
              <a:rPr lang="zh-CN" altLang="en-US" dirty="0"/>
              <a:t>型骨折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E5CA4A7D-E261-2FE2-0AB4-9886FC82946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1752600"/>
            <a:ext cx="3657600" cy="2454275"/>
          </a:xfrm>
        </p:spPr>
        <p:txBody>
          <a:bodyPr/>
          <a:lstStyle/>
          <a:p>
            <a:pPr>
              <a:spcBef>
                <a:spcPct val="0"/>
              </a:spcBef>
              <a:buFont typeface="Wingdings 2" panose="05020102010507070707" pitchFamily="18" charset="2"/>
              <a:buChar char=""/>
            </a:pPr>
            <a:r>
              <a:rPr lang="zh-CN" altLang="en-US" dirty="0"/>
              <a:t>更常见于女性</a:t>
            </a:r>
            <a:r>
              <a:rPr lang="en-US" altLang="zh-CN" dirty="0"/>
              <a:t>,</a:t>
            </a:r>
            <a:r>
              <a:rPr lang="zh-CN" altLang="en-US" dirty="0"/>
              <a:t>俗称妈妈手
拇指根部疼痛，捏力降低
可能会感受到痛苦的咔嗒声
“研磨”试验阳性
用夹板短期固定、非甾体抗炎药治疗急性发作
考虑类固醇注射</a:t>
            </a:r>
            <a:endParaRPr lang="en-US" altLang="zh-CN" dirty="0"/>
          </a:p>
          <a:p>
            <a:pPr>
              <a:spcBef>
                <a:spcPct val="0"/>
              </a:spcBef>
              <a:buFont typeface="Wingdings 2" panose="05020102010507070707" pitchFamily="18" charset="2"/>
              <a:buChar char=""/>
            </a:pPr>
            <a:r>
              <a:rPr lang="zh-CN" altLang="en-US" dirty="0"/>
              <a:t>考虑第</a:t>
            </a:r>
            <a:r>
              <a:rPr lang="en-US" altLang="zh-CN" dirty="0"/>
              <a:t>1</a:t>
            </a:r>
            <a:r>
              <a:rPr lang="zh-CN" altLang="en-US" dirty="0"/>
              <a:t>腕掌关节置换手术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C356B7-84A2-E126-EFC4-E41B5A080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</a:t>
            </a:r>
            <a:r>
              <a:rPr lang="en-US" altLang="zh-CN" dirty="0"/>
              <a:t>1</a:t>
            </a:r>
            <a:r>
              <a:rPr lang="zh-CN" altLang="en-US" dirty="0"/>
              <a:t>腕掌关节退化性关节炎</a:t>
            </a:r>
            <a:endParaRPr lang="en-US" dirty="0"/>
          </a:p>
        </p:txBody>
      </p:sp>
      <p:pic>
        <p:nvPicPr>
          <p:cNvPr id="2050" name="Picture 2" descr="Patient Education | Concord Orthopaedics">
            <a:extLst>
              <a:ext uri="{FF2B5EF4-FFF2-40B4-BE49-F238E27FC236}">
                <a16:creationId xmlns:a16="http://schemas.microsoft.com/office/drawing/2014/main" id="{7549775E-5373-C986-266C-5BE78322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6" y="4038599"/>
            <a:ext cx="3810000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se of thumb arthritis - The ArmDoc">
            <a:extLst>
              <a:ext uri="{FF2B5EF4-FFF2-40B4-BE49-F238E27FC236}">
                <a16:creationId xmlns:a16="http://schemas.microsoft.com/office/drawing/2014/main" id="{54C5C42E-1071-1B2C-70A7-0326EBD9D27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657600" cy="21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umb Basilar Joint Arthritis — Hand Associates Of North Dallas">
            <a:extLst>
              <a:ext uri="{FF2B5EF4-FFF2-40B4-BE49-F238E27FC236}">
                <a16:creationId xmlns:a16="http://schemas.microsoft.com/office/drawing/2014/main" id="{2C9CA850-68E8-C42F-9EBC-7DB51718D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44778"/>
            <a:ext cx="2975919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83BB7405-7512-2C3B-199B-1CD88D5892A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2193925"/>
            <a:ext cx="3657600" cy="2570163"/>
          </a:xfrm>
        </p:spPr>
        <p:txBody>
          <a:bodyPr/>
          <a:lstStyle/>
          <a:p>
            <a:pPr>
              <a:spcBef>
                <a:spcPct val="0"/>
              </a:spcBef>
              <a:buFont typeface="Wingdings 2" panose="05020102010507070707" pitchFamily="18" charset="2"/>
              <a:buChar char=""/>
            </a:pPr>
            <a:r>
              <a:rPr lang="zh-CN" altLang="en-US" dirty="0"/>
              <a:t>又名“车把手麻痹”
</a:t>
            </a:r>
            <a:r>
              <a:rPr lang="en-US" altLang="zh-CN" dirty="0"/>
              <a:t>Guyon</a:t>
            </a:r>
            <a:r>
              <a:rPr lang="zh-CN" altLang="en-US" dirty="0"/>
              <a:t>管尺神经受损
可能没有影响感觉神经
掐捏、手指部位细微运动无力，大拇指虎口处肌肉萎缩
预防的关键是骑车时使用有带衬垫的手套、合适的自行车高度、特殊装备（车把、减震器等）</a:t>
            </a:r>
            <a:endParaRPr lang="en-US" altLang="en-US" dirty="0"/>
          </a:p>
        </p:txBody>
      </p:sp>
      <p:pic>
        <p:nvPicPr>
          <p:cNvPr id="44036" name="Content Placeholder 4" descr="handlebar palsy.png">
            <a:extLst>
              <a:ext uri="{FF2B5EF4-FFF2-40B4-BE49-F238E27FC236}">
                <a16:creationId xmlns:a16="http://schemas.microsoft.com/office/drawing/2014/main" id="{6C9A9654-A604-BE15-3392-2D92CE91A5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524001"/>
            <a:ext cx="4114800" cy="4648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D11DFE-27C9-2387-EF7E-A7A94CD31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骑行者麻痹 </a:t>
            </a:r>
            <a:r>
              <a:rPr lang="en-US" altLang="zh-CN" dirty="0"/>
              <a:t>Cyclist’s palsy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A0DCA8-34B7-2D34-60D2-CC56445D8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64088"/>
            <a:ext cx="3657600" cy="178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4A1FD-BB6F-0443-B50B-E207E52DF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zh-CN" altLang="en-US" dirty="0"/>
              <a:t>最常见的腕骨骨折
受伤机制：</a:t>
            </a:r>
            <a:r>
              <a:rPr lang="en-US" altLang="zh-CN" dirty="0"/>
              <a:t>FOOSH </a:t>
            </a:r>
            <a:r>
              <a:rPr lang="zh-CN" altLang="en-US" dirty="0"/>
              <a:t>损伤（也包括桡骨远端、月骨和桡骨头骨折）
舟状骨一共分</a:t>
            </a:r>
            <a:r>
              <a:rPr lang="en-US" altLang="zh-CN" dirty="0"/>
              <a:t>3 </a:t>
            </a:r>
            <a:r>
              <a:rPr lang="zh-CN" altLang="en-US" dirty="0"/>
              <a:t>个区域：远端极、腰部、近端极
腰部：</a:t>
            </a:r>
            <a:r>
              <a:rPr lang="en-US" altLang="zh-CN" dirty="0"/>
              <a:t>80%</a:t>
            </a:r>
            <a:r>
              <a:rPr lang="zh-CN" altLang="en-US" dirty="0"/>
              <a:t>，近端极：</a:t>
            </a:r>
            <a:r>
              <a:rPr lang="en-US" altLang="zh-CN" dirty="0"/>
              <a:t>15%</a:t>
            </a:r>
            <a:r>
              <a:rPr lang="zh-CN" altLang="en-US" dirty="0"/>
              <a:t>，远端极：</a:t>
            </a:r>
            <a:r>
              <a:rPr lang="en-US" altLang="zh-CN" dirty="0"/>
              <a:t>5%
</a:t>
            </a:r>
            <a:r>
              <a:rPr lang="zh-CN" altLang="en-US" dirty="0"/>
              <a:t>仅近端供血稀薄
在近端骨折中，骨不愈合和缺血性骨坏死</a:t>
            </a:r>
            <a:r>
              <a:rPr lang="en-US" altLang="zh-CN" dirty="0"/>
              <a:t>AVN</a:t>
            </a:r>
            <a:r>
              <a:rPr lang="zh-CN" altLang="en-US" dirty="0"/>
              <a:t>的发生率很高</a:t>
            </a:r>
            <a:endParaRPr lang="en-US" dirty="0"/>
          </a:p>
        </p:txBody>
      </p:sp>
      <p:pic>
        <p:nvPicPr>
          <p:cNvPr id="45060" name="Content Placeholder 8" descr="scaphoid fx MOI.jpg">
            <a:extLst>
              <a:ext uri="{FF2B5EF4-FFF2-40B4-BE49-F238E27FC236}">
                <a16:creationId xmlns:a16="http://schemas.microsoft.com/office/drawing/2014/main" id="{441059CE-E970-A516-6BCE-34F23E030B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676400"/>
            <a:ext cx="3733799" cy="469741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C34E4D-2188-A763-5349-400832057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舟状骨骨折 </a:t>
            </a:r>
            <a:r>
              <a:rPr lang="en-US" altLang="zh-CN" dirty="0"/>
              <a:t>scaphoid fracture 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scaphoid blood supply.jpg">
            <a:extLst>
              <a:ext uri="{FF2B5EF4-FFF2-40B4-BE49-F238E27FC236}">
                <a16:creationId xmlns:a16="http://schemas.microsoft.com/office/drawing/2014/main" id="{AF366572-CF07-3D0A-107D-2EBE42901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467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15B7D135-877A-87A3-8404-FF907A31BAE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r>
              <a:rPr lang="zh-CN" altLang="en-US" dirty="0"/>
              <a:t>经典病史受伤机制
可能没有任何肿胀
解剖鼻烟壶处的压痛
第一掌骨正轴向载荷试验
屈曲</a:t>
            </a:r>
            <a:r>
              <a:rPr lang="en-US" altLang="zh-CN" dirty="0"/>
              <a:t>/</a:t>
            </a:r>
            <a:r>
              <a:rPr lang="zh-CN" altLang="en-US" dirty="0"/>
              <a:t>伸展疼痛</a:t>
            </a:r>
            <a:endParaRPr lang="en-US" altLang="en-US" dirty="0"/>
          </a:p>
        </p:txBody>
      </p:sp>
      <p:pic>
        <p:nvPicPr>
          <p:cNvPr id="49156" name="Content Placeholder 4" descr="anatomic snuff box.jpg">
            <a:extLst>
              <a:ext uri="{FF2B5EF4-FFF2-40B4-BE49-F238E27FC236}">
                <a16:creationId xmlns:a16="http://schemas.microsoft.com/office/drawing/2014/main" id="{687ED61C-A0BD-7C16-2D07-28A58DF9CA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524000"/>
            <a:ext cx="4800600" cy="39544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0D9D8A-D441-5123-BE1D-3BA9C380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主诉，查体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BDA640F3-3385-4314-529C-7E7AE5AE7F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>
                <a:cs typeface="方正姚体"/>
              </a:rPr>
              <a:t>大多数槌状指都可以保守治疗
远端指间关节保持固定在过度背伸的位置上，使用夹板 </a:t>
            </a:r>
            <a:r>
              <a:rPr lang="en-US" altLang="zh-CN">
                <a:cs typeface="方正姚体"/>
              </a:rPr>
              <a:t>x 6-8 </a:t>
            </a:r>
            <a:r>
              <a:rPr lang="zh-CN" altLang="en-US">
                <a:cs typeface="方正姚体"/>
              </a:rPr>
              <a:t>周
受伤</a:t>
            </a:r>
            <a:r>
              <a:rPr lang="en-US" altLang="zh-CN">
                <a:cs typeface="方正姚体"/>
              </a:rPr>
              <a:t>2-3</a:t>
            </a:r>
            <a:r>
              <a:rPr lang="zh-CN" altLang="en-US">
                <a:cs typeface="方正姚体"/>
              </a:rPr>
              <a:t>个月后也可以成功实施保守治疗
远端指间关节半脱位、大块碎骨片或伴有鹅颈畸形的情况需要考虑手术，转诊手外科。</a:t>
            </a:r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C14C87-BD99-CE11-050D-E0E8A758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/>
              <a:t>治疗方法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C8129DEE-1C48-0325-75E2-87B02C4F865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r>
              <a:rPr lang="zh-CN" altLang="en-US" dirty="0"/>
              <a:t>正位、侧位、斜位（标准）和舟骨特殊位的</a:t>
            </a:r>
            <a:r>
              <a:rPr lang="en-US" altLang="zh-CN" dirty="0"/>
              <a:t>X</a:t>
            </a:r>
            <a:r>
              <a:rPr lang="zh-CN" altLang="en-US" dirty="0"/>
              <a:t>光片影像
初始 </a:t>
            </a:r>
            <a:r>
              <a:rPr lang="en-US" altLang="zh-CN" dirty="0"/>
              <a:t>X </a:t>
            </a:r>
            <a:r>
              <a:rPr lang="zh-CN" altLang="en-US" dirty="0"/>
              <a:t>线检查阴性并不能排除骨折，可能有隐性骨折</a:t>
            </a:r>
            <a:r>
              <a:rPr lang="en-US" altLang="zh-CN" dirty="0"/>
              <a:t>
</a:t>
            </a:r>
            <a:r>
              <a:rPr lang="zh-CN" altLang="en-US" dirty="0"/>
              <a:t>经验法则：如果有典型病史</a:t>
            </a:r>
            <a:r>
              <a:rPr lang="en-US" altLang="zh-CN" dirty="0"/>
              <a:t>/</a:t>
            </a:r>
            <a:r>
              <a:rPr lang="zh-CN" altLang="en-US" dirty="0"/>
              <a:t>受伤机制</a:t>
            </a:r>
            <a:r>
              <a:rPr lang="en-US" altLang="zh-CN" dirty="0"/>
              <a:t> </a:t>
            </a:r>
            <a:r>
              <a:rPr lang="zh-CN" altLang="en-US" dirty="0"/>
              <a:t>和解剖鼻烟壶处按压疼痛阳性，则视为骨折，</a:t>
            </a:r>
            <a:r>
              <a:rPr lang="en-US" altLang="zh-CN" dirty="0"/>
              <a:t>7-10 </a:t>
            </a:r>
            <a:r>
              <a:rPr lang="zh-CN" altLang="en-US" dirty="0"/>
              <a:t>天后重新拍片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4C0AB8-BE92-AB61-C5C5-2D668E00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zh-CN" altLang="en-US" dirty="0"/>
              <a:t>光片影像</a:t>
            </a:r>
            <a:endParaRPr lang="en-US" dirty="0"/>
          </a:p>
        </p:txBody>
      </p:sp>
      <p:pic>
        <p:nvPicPr>
          <p:cNvPr id="2050" name="Picture 2" descr="Scaphoid fracture (summary) | Radiology Reference Article ...">
            <a:extLst>
              <a:ext uri="{FF2B5EF4-FFF2-40B4-BE49-F238E27FC236}">
                <a16:creationId xmlns:a16="http://schemas.microsoft.com/office/drawing/2014/main" id="{BDE1AEA2-112F-D05F-7362-083CD4F4C7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05287"/>
            <a:ext cx="3733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aphoid fracture - John Erickson, MD">
            <a:extLst>
              <a:ext uri="{FF2B5EF4-FFF2-40B4-BE49-F238E27FC236}">
                <a16:creationId xmlns:a16="http://schemas.microsoft.com/office/drawing/2014/main" id="{A06BB5BC-1C09-0023-A6F7-B2290869F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95412"/>
            <a:ext cx="3200400" cy="523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Content Placeholder 4">
            <a:extLst>
              <a:ext uri="{FF2B5EF4-FFF2-40B4-BE49-F238E27FC236}">
                <a16:creationId xmlns:a16="http://schemas.microsoft.com/office/drawing/2014/main" id="{4A1484A8-1CF1-EFEC-D8D4-FBA4EE16E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0"/>
            <a:ext cx="7772400" cy="4051300"/>
          </a:xfrm>
        </p:spPr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zh-CN" altLang="en-US" sz="2800" dirty="0"/>
              <a:t>非移位的中</a:t>
            </a:r>
            <a:r>
              <a:rPr lang="en-US" altLang="zh-CN" sz="2800" dirty="0"/>
              <a:t>/</a:t>
            </a:r>
            <a:r>
              <a:rPr lang="zh-CN" altLang="en-US" sz="2800" dirty="0"/>
              <a:t>近端骨折</a:t>
            </a:r>
            <a:r>
              <a:rPr lang="en-US" altLang="zh-CN" sz="2800" dirty="0"/>
              <a:t> </a:t>
            </a:r>
            <a:r>
              <a:rPr lang="zh-CN" altLang="en-US" sz="2800" dirty="0"/>
              <a:t>固定在长臂拇指管型石膏中</a:t>
            </a:r>
            <a:r>
              <a:rPr lang="en-US" altLang="zh-CN" sz="2800" dirty="0"/>
              <a:t>; </a:t>
            </a:r>
            <a:r>
              <a:rPr lang="zh-CN" altLang="en-US" sz="2800" dirty="0"/>
              <a:t>远端非移位骨折 可固定在短臂拇指管型石膏
远端 </a:t>
            </a:r>
            <a:r>
              <a:rPr lang="en-US" altLang="zh-CN" sz="2800" dirty="0"/>
              <a:t>1/3 </a:t>
            </a:r>
            <a:r>
              <a:rPr lang="zh-CN" altLang="en-US" sz="2800" dirty="0"/>
              <a:t>骨折</a:t>
            </a:r>
            <a:r>
              <a:rPr lang="en-US" altLang="zh-CN" sz="2800" dirty="0"/>
              <a:t> 4-6 </a:t>
            </a:r>
            <a:r>
              <a:rPr lang="zh-CN" altLang="en-US" sz="2800" dirty="0"/>
              <a:t>周
中 </a:t>
            </a:r>
            <a:r>
              <a:rPr lang="en-US" altLang="zh-CN" sz="2800" dirty="0"/>
              <a:t>1/3 </a:t>
            </a:r>
            <a:r>
              <a:rPr lang="zh-CN" altLang="en-US" sz="2800" dirty="0"/>
              <a:t>和腰部骨折</a:t>
            </a:r>
            <a:r>
              <a:rPr lang="en-US" altLang="zh-CN" sz="2800" dirty="0"/>
              <a:t> 10-12 </a:t>
            </a:r>
            <a:r>
              <a:rPr lang="zh-CN" altLang="en-US" sz="2800" dirty="0"/>
              <a:t>周（</a:t>
            </a:r>
            <a:r>
              <a:rPr lang="en-US" altLang="zh-CN" sz="2800" dirty="0"/>
              <a:t>6 </a:t>
            </a:r>
            <a:r>
              <a:rPr lang="zh-CN" altLang="en-US" sz="2800" dirty="0"/>
              <a:t>周后可能改为短臂拇指管型石膏）
近端 </a:t>
            </a:r>
            <a:r>
              <a:rPr lang="en-US" altLang="zh-CN" sz="2800" dirty="0"/>
              <a:t>1/3 </a:t>
            </a:r>
            <a:r>
              <a:rPr lang="zh-CN" altLang="en-US" sz="2800" dirty="0"/>
              <a:t>骨折</a:t>
            </a:r>
            <a:r>
              <a:rPr lang="en-US" altLang="zh-CN" sz="2800" dirty="0"/>
              <a:t> 12 -20 </a:t>
            </a:r>
            <a:r>
              <a:rPr lang="zh-CN" altLang="en-US" sz="2800" dirty="0"/>
              <a:t>周
可考虑 </a:t>
            </a:r>
            <a:r>
              <a:rPr lang="en-US" altLang="zh-CN" sz="2800" dirty="0"/>
              <a:t>ORIF </a:t>
            </a:r>
            <a:r>
              <a:rPr lang="zh-CN" altLang="en-US" sz="2800" dirty="0"/>
              <a:t>治疗近端 </a:t>
            </a:r>
            <a:r>
              <a:rPr lang="en-US" altLang="zh-CN" sz="2800" dirty="0"/>
              <a:t>1/3 </a:t>
            </a:r>
            <a:r>
              <a:rPr lang="zh-CN" altLang="en-US" sz="2800" dirty="0"/>
              <a:t>骨折
所有移位骨折都需要手术，转诊骨科</a:t>
            </a:r>
            <a:endParaRPr lang="en-US" alt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CF8866-09E7-88F1-0F6C-980A7E13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609725"/>
          </a:xfrm>
        </p:spPr>
        <p:txBody>
          <a:bodyPr/>
          <a:lstStyle/>
          <a:p>
            <a:r>
              <a:rPr lang="zh-CN" altLang="en-US" dirty="0"/>
              <a:t>舟骨骨折治疗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0814137-021B-77AC-CF21-83AA5708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/>
              <a:t>手术治疗使用无头钉加压使舟状骨骨折线合拢，最终骨折愈合</a:t>
            </a:r>
            <a:endParaRPr lang="en-US" altLang="en-US" dirty="0"/>
          </a:p>
        </p:txBody>
      </p:sp>
      <p:pic>
        <p:nvPicPr>
          <p:cNvPr id="55299" name="Content Placeholder 3" descr="scaphoid ORIF.jpg">
            <a:extLst>
              <a:ext uri="{FF2B5EF4-FFF2-40B4-BE49-F238E27FC236}">
                <a16:creationId xmlns:a16="http://schemas.microsoft.com/office/drawing/2014/main" id="{6B1AADFE-6F78-CAC5-52A0-D05AE62ABD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7800" y="2120900"/>
            <a:ext cx="3708400" cy="40513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80E052-1EF2-8D7C-2BCA-5B7368AE7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zh-CN" altLang="en-US" dirty="0"/>
              <a:t>舟月骨分离是最常见的手腕韧带损伤
临床上经常会误判错过</a:t>
            </a:r>
            <a:r>
              <a:rPr lang="en-US" altLang="zh-CN" dirty="0"/>
              <a:t>;</a:t>
            </a:r>
            <a:r>
              <a:rPr lang="zh-CN" altLang="en-US" dirty="0"/>
              <a:t>长期并发症会造成严重的桡腕骨骨关节炎
受伤机制 </a:t>
            </a:r>
            <a:r>
              <a:rPr lang="en-US" altLang="zh-CN" dirty="0"/>
              <a:t>MOI = FOOSH </a:t>
            </a:r>
            <a:r>
              <a:rPr lang="zh-CN" altLang="en-US" dirty="0"/>
              <a:t>跌倒时用手撑地</a:t>
            </a:r>
            <a:r>
              <a:rPr lang="en-US" altLang="zh-CN" dirty="0"/>
              <a:t>
</a:t>
            </a:r>
            <a:r>
              <a:rPr lang="zh-CN" altLang="en-US" dirty="0"/>
              <a:t>检查：</a:t>
            </a:r>
            <a:r>
              <a:rPr lang="en-US" altLang="zh-CN" dirty="0"/>
              <a:t>S-L</a:t>
            </a:r>
            <a:r>
              <a:rPr lang="zh-CN" altLang="en-US" dirty="0"/>
              <a:t>区域压痛</a:t>
            </a:r>
            <a:r>
              <a:rPr lang="en-US" altLang="zh-CN" dirty="0"/>
              <a:t>;</a:t>
            </a:r>
            <a:r>
              <a:rPr lang="zh-CN" altLang="en-US" dirty="0"/>
              <a:t>舟骨移位 （</a:t>
            </a:r>
            <a:r>
              <a:rPr lang="en-US" altLang="zh-CN" dirty="0"/>
              <a:t>Watson’s test</a:t>
            </a:r>
            <a:r>
              <a:rPr lang="zh-CN" altLang="en-US" dirty="0"/>
              <a:t>） 试验阳性（当患者从屈曲</a:t>
            </a:r>
            <a:r>
              <a:rPr lang="en-US" altLang="zh-CN" dirty="0"/>
              <a:t>/</a:t>
            </a:r>
            <a:r>
              <a:rPr lang="zh-CN" altLang="en-US" dirty="0"/>
              <a:t>尺骨偏斜到背伸</a:t>
            </a:r>
            <a:r>
              <a:rPr lang="en-US" altLang="zh-CN" dirty="0"/>
              <a:t>/</a:t>
            </a:r>
            <a:r>
              <a:rPr lang="zh-CN" altLang="en-US" dirty="0"/>
              <a:t>桡骨偏斜时，在舟骨结节处可触及的咔嚓声）
</a:t>
            </a:r>
            <a:r>
              <a:rPr lang="en-US" altLang="zh-CN" dirty="0"/>
              <a:t>X</a:t>
            </a:r>
            <a:r>
              <a:rPr lang="zh-CN" altLang="en-US" dirty="0"/>
              <a:t>线片：标准正位片可能正常</a:t>
            </a:r>
            <a:r>
              <a:rPr lang="en-US" altLang="zh-CN" dirty="0"/>
              <a:t>;</a:t>
            </a:r>
            <a:r>
              <a:rPr lang="zh-CN" altLang="en-US" dirty="0"/>
              <a:t>需要“握紧拳头”拍片</a:t>
            </a:r>
            <a:r>
              <a:rPr lang="en-US" altLang="zh-CN" dirty="0"/>
              <a:t>;&gt; 3mm S-L </a:t>
            </a:r>
            <a:r>
              <a:rPr lang="zh-CN" altLang="en-US" dirty="0"/>
              <a:t>间隙为阳性（“</a:t>
            </a:r>
            <a:r>
              <a:rPr lang="en-US" altLang="zh-CN" dirty="0"/>
              <a:t>Terry Thomas</a:t>
            </a:r>
            <a:r>
              <a:rPr lang="zh-CN" altLang="en-US" dirty="0"/>
              <a:t>、</a:t>
            </a:r>
            <a:r>
              <a:rPr lang="en-US" altLang="zh-CN" dirty="0"/>
              <a:t>Leon Spinks</a:t>
            </a:r>
            <a:r>
              <a:rPr lang="zh-CN" altLang="en-US" dirty="0"/>
              <a:t>、</a:t>
            </a:r>
            <a:r>
              <a:rPr lang="en-US" altLang="zh-CN" dirty="0"/>
              <a:t>David Letterman”</a:t>
            </a:r>
            <a:r>
              <a:rPr lang="zh-CN" altLang="en-US" dirty="0"/>
              <a:t>标志）</a:t>
            </a:r>
            <a:r>
              <a:rPr lang="en-US" altLang="zh-CN" dirty="0"/>
              <a:t>;</a:t>
            </a:r>
            <a:r>
              <a:rPr lang="zh-CN" altLang="en-US" dirty="0"/>
              <a:t>在片子上可能有“指环”特征。
转诊手外科医生</a:t>
            </a:r>
            <a:r>
              <a:rPr lang="en-US" altLang="zh-CN" dirty="0"/>
              <a:t>;</a:t>
            </a:r>
            <a:r>
              <a:rPr lang="zh-CN" altLang="en-US" dirty="0"/>
              <a:t>一般需要手术重建韧带，如果不及时治疗会造成手腕关节近端腕骨塌陷。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83DF9F-0440-9BD9-3D04-B2CDECB60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舟月骨分离 </a:t>
            </a:r>
            <a:r>
              <a:rPr lang="en-US" altLang="zh-CN" dirty="0"/>
              <a:t>Scapholunate dissociation 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8CCE02F9-5153-A34E-DF52-4E4154406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altLang="en-US"/>
          </a:p>
        </p:txBody>
      </p:sp>
      <p:pic>
        <p:nvPicPr>
          <p:cNvPr id="59395" name="Content Placeholder 4" descr="Terry Thomas.jpg">
            <a:extLst>
              <a:ext uri="{FF2B5EF4-FFF2-40B4-BE49-F238E27FC236}">
                <a16:creationId xmlns:a16="http://schemas.microsoft.com/office/drawing/2014/main" id="{AD9C1456-221A-B55F-ADEB-84EB5BC96A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14391"/>
            <a:ext cx="3352800" cy="3975100"/>
          </a:xfrm>
        </p:spPr>
      </p:pic>
      <p:pic>
        <p:nvPicPr>
          <p:cNvPr id="59396" name="Content Placeholder 5" descr="Leon Spinks.jpg">
            <a:extLst>
              <a:ext uri="{FF2B5EF4-FFF2-40B4-BE49-F238E27FC236}">
                <a16:creationId xmlns:a16="http://schemas.microsoft.com/office/drawing/2014/main" id="{BC02AFF3-32CE-AE95-386D-0369246CFA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81000"/>
            <a:ext cx="2514600" cy="2286000"/>
          </a:xfrm>
        </p:spPr>
      </p:pic>
      <p:pic>
        <p:nvPicPr>
          <p:cNvPr id="59397" name="Picture 6" descr="David Letterman.jpg">
            <a:extLst>
              <a:ext uri="{FF2B5EF4-FFF2-40B4-BE49-F238E27FC236}">
                <a16:creationId xmlns:a16="http://schemas.microsoft.com/office/drawing/2014/main" id="{047BD57D-E2EB-E673-53F7-5288C7A8B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99765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F7D68-E7FC-58E1-19B9-4F4A43E3C10A}"/>
              </a:ext>
            </a:extLst>
          </p:cNvPr>
          <p:cNvSpPr txBox="1"/>
          <p:nvPr/>
        </p:nvSpPr>
        <p:spPr>
          <a:xfrm>
            <a:off x="529628" y="4419600"/>
            <a:ext cx="343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Terry Thomas 60</a:t>
            </a:r>
            <a:r>
              <a:rPr lang="zh-CN" altLang="en-US" dirty="0"/>
              <a:t>年代著名的英国喜剧演员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D827F-FDF7-FE3D-8517-552F07EDE46F}"/>
              </a:ext>
            </a:extLst>
          </p:cNvPr>
          <p:cNvSpPr txBox="1"/>
          <p:nvPr/>
        </p:nvSpPr>
        <p:spPr>
          <a:xfrm>
            <a:off x="4131398" y="2908211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Leon Spinks 70</a:t>
            </a:r>
            <a:r>
              <a:rPr lang="zh-CN" altLang="en-US" dirty="0"/>
              <a:t>年代末著名的美国重量级拳击手，</a:t>
            </a:r>
            <a:r>
              <a:rPr lang="en-US" altLang="zh-CN" dirty="0"/>
              <a:t>1978</a:t>
            </a:r>
            <a:r>
              <a:rPr lang="zh-CN" altLang="en-US" dirty="0"/>
              <a:t>年打败了拳王阿里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CD534-FE3D-3356-2F17-65A2707DBA9C}"/>
              </a:ext>
            </a:extLst>
          </p:cNvPr>
          <p:cNvSpPr txBox="1"/>
          <p:nvPr/>
        </p:nvSpPr>
        <p:spPr>
          <a:xfrm>
            <a:off x="4131398" y="6019800"/>
            <a:ext cx="341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David Letterman </a:t>
            </a:r>
            <a:r>
              <a:rPr lang="zh-CN" altLang="en-US" dirty="0"/>
              <a:t>深夜脱口秀主持人 </a:t>
            </a:r>
            <a:r>
              <a:rPr lang="en-US" altLang="zh-CN" dirty="0"/>
              <a:t>CBS </a:t>
            </a:r>
            <a:r>
              <a:rPr lang="zh-CN" altLang="en-US" dirty="0"/>
              <a:t>广播公司 </a:t>
            </a:r>
            <a:r>
              <a:rPr lang="en-US" altLang="zh-CN" dirty="0"/>
              <a:t>1993-2015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>
            <a:extLst>
              <a:ext uri="{FF2B5EF4-FFF2-40B4-BE49-F238E27FC236}">
                <a16:creationId xmlns:a16="http://schemas.microsoft.com/office/drawing/2014/main" id="{78C8BAFE-DE94-1E3C-567A-E5020360C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57150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771CE-3376-6DC7-4246-6CF333F4E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066800"/>
            <a:ext cx="1996351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4">
            <a:extLst>
              <a:ext uri="{FF2B5EF4-FFF2-40B4-BE49-F238E27FC236}">
                <a16:creationId xmlns:a16="http://schemas.microsoft.com/office/drawing/2014/main" id="{6788776B-E9EC-C034-309C-2B8A0700615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endParaRPr lang="en-US" altLang="en-US"/>
          </a:p>
          <a:p>
            <a:pPr>
              <a:buFont typeface="Wingdings 2" panose="05020102010507070707" pitchFamily="18" charset="2"/>
              <a:buNone/>
            </a:pPr>
            <a:endParaRPr lang="en-US" altLang="en-US"/>
          </a:p>
        </p:txBody>
      </p:sp>
      <p:pic>
        <p:nvPicPr>
          <p:cNvPr id="62468" name="Content Placeholder 12" descr="scapholunate angle 2.bmp">
            <a:extLst>
              <a:ext uri="{FF2B5EF4-FFF2-40B4-BE49-F238E27FC236}">
                <a16:creationId xmlns:a16="http://schemas.microsoft.com/office/drawing/2014/main" id="{2B457837-1943-5CA4-2C0C-ADC379D759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7429" y="1877777"/>
            <a:ext cx="3581400" cy="4675422"/>
          </a:xfrm>
        </p:spPr>
      </p:pic>
      <p:pic>
        <p:nvPicPr>
          <p:cNvPr id="3" name="Picture 2" descr="X-ray of a hand with a blue arrow pointing to the right&#10;&#10;Description automatically generated">
            <a:extLst>
              <a:ext uri="{FF2B5EF4-FFF2-40B4-BE49-F238E27FC236}">
                <a16:creationId xmlns:a16="http://schemas.microsoft.com/office/drawing/2014/main" id="{50EF2E1E-26DB-1BC2-70A6-E7AF3CB1F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7176"/>
            <a:ext cx="4343399" cy="50260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EB53818-7942-9E5B-F607-C1A9027E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“指环”特征，舟骨月骨夹角 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Content Placeholder 2">
            <a:extLst>
              <a:ext uri="{FF2B5EF4-FFF2-40B4-BE49-F238E27FC236}">
                <a16:creationId xmlns:a16="http://schemas.microsoft.com/office/drawing/2014/main" id="{ECC915AB-BD7D-AA2A-626E-C68A5D1628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第二常见的腕骨骨折
</a:t>
            </a:r>
            <a:r>
              <a:rPr lang="en-US" altLang="zh-CN" dirty="0"/>
              <a:t>MOI</a:t>
            </a:r>
            <a:r>
              <a:rPr lang="zh-CN" altLang="en-US" dirty="0"/>
              <a:t>受伤机制：过度伸展（来自钩骨</a:t>
            </a:r>
            <a:r>
              <a:rPr lang="en-US" altLang="zh-CN" dirty="0"/>
              <a:t>Hamate</a:t>
            </a:r>
            <a:r>
              <a:rPr lang="zh-CN" altLang="en-US" dirty="0"/>
              <a:t>的剪切力）或过度屈曲（背侧桡骨三角骨韧带撕脱）</a:t>
            </a:r>
            <a:r>
              <a:rPr lang="en-US" altLang="zh-CN" dirty="0"/>
              <a:t>;</a:t>
            </a:r>
            <a:r>
              <a:rPr lang="zh-CN" altLang="en-US" dirty="0"/>
              <a:t>直接撞击导致的三角骨躯体骨折
</a:t>
            </a:r>
            <a:r>
              <a:rPr lang="en-US" altLang="zh-CN" dirty="0"/>
              <a:t>X</a:t>
            </a:r>
            <a:r>
              <a:rPr lang="zh-CN" altLang="en-US" dirty="0"/>
              <a:t>光检查：</a:t>
            </a:r>
            <a:r>
              <a:rPr lang="en-US" altLang="zh-CN" dirty="0"/>
              <a:t>AP </a:t>
            </a:r>
            <a:r>
              <a:rPr lang="zh-CN" altLang="en-US" dirty="0"/>
              <a:t>正位片上可见躯体骨折，侧位片可见撕脱性骨折
如果骨折没有移位，建议打</a:t>
            </a:r>
            <a:r>
              <a:rPr lang="en-US" altLang="zh-CN" dirty="0"/>
              <a:t>SAC </a:t>
            </a:r>
            <a:r>
              <a:rPr lang="zh-CN" altLang="en-US" dirty="0"/>
              <a:t>短臂石膏</a:t>
            </a:r>
            <a:r>
              <a:rPr lang="en-US" altLang="zh-CN" dirty="0"/>
              <a:t>/</a:t>
            </a:r>
            <a:r>
              <a:rPr lang="zh-CN" altLang="en-US" dirty="0"/>
              <a:t>夹板固定</a:t>
            </a:r>
            <a:r>
              <a:rPr lang="en-US" altLang="zh-CN" dirty="0"/>
              <a:t>4 </a:t>
            </a:r>
            <a:r>
              <a:rPr lang="zh-CN" altLang="en-US" dirty="0"/>
              <a:t>周
转诊移位骨折考虑</a:t>
            </a:r>
            <a:r>
              <a:rPr lang="en-US" altLang="zh-CN" dirty="0"/>
              <a:t>ORIF </a:t>
            </a:r>
            <a:r>
              <a:rPr lang="zh-CN" altLang="en-US" dirty="0"/>
              <a:t>手术治疗</a:t>
            </a:r>
            <a:endParaRPr lang="en-US" altLang="zh-CN" dirty="0"/>
          </a:p>
          <a:p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368B0-353D-6613-D40F-17D9F75B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三角骨骨折 </a:t>
            </a:r>
            <a:r>
              <a:rPr lang="en-US" altLang="zh-CN" dirty="0"/>
              <a:t>Triquetrum fracture 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Content Placeholder 4" descr="triquetrum body fracture.gif">
            <a:extLst>
              <a:ext uri="{FF2B5EF4-FFF2-40B4-BE49-F238E27FC236}">
                <a16:creationId xmlns:a16="http://schemas.microsoft.com/office/drawing/2014/main" id="{186A0530-99DC-9FDC-FDC3-39FC424E8E5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95400"/>
            <a:ext cx="3352800" cy="3352800"/>
          </a:xfrm>
        </p:spPr>
      </p:pic>
      <p:pic>
        <p:nvPicPr>
          <p:cNvPr id="66563" name="Content Placeholder 5" descr="triquetrum fracture.jpg">
            <a:extLst>
              <a:ext uri="{FF2B5EF4-FFF2-40B4-BE49-F238E27FC236}">
                <a16:creationId xmlns:a16="http://schemas.microsoft.com/office/drawing/2014/main" id="{2A65B6D0-0E13-8630-A549-7A40EFC4A0C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535405"/>
            <a:ext cx="4572000" cy="563679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>
            <a:extLst>
              <a:ext uri="{FF2B5EF4-FFF2-40B4-BE49-F238E27FC236}">
                <a16:creationId xmlns:a16="http://schemas.microsoft.com/office/drawing/2014/main" id="{BED48565-39DF-FF4F-34DF-5BDE0741D8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/>
              <a:t>钩骨在掌侧突起一块，是 </a:t>
            </a:r>
            <a:r>
              <a:rPr lang="en-US" altLang="zh-CN" sz="2400" dirty="0"/>
              <a:t>Guyon </a:t>
            </a:r>
            <a:r>
              <a:rPr lang="zh-CN" altLang="en-US" sz="2400" dirty="0"/>
              <a:t>管组成的一部分，其作用是保护尺神经
钩骨上的软组织附着：腕横韧带、小指短屈肌和对侧肌（这些附着的软组织会产生变形力，从而干扰骨折愈合）
常见于需要握持手柄的运动（高尔夫、棒球、球拍运动）
影像学检查：腕管（腕轴）</a:t>
            </a:r>
            <a:r>
              <a:rPr lang="en-US" altLang="zh-CN" sz="2400" dirty="0"/>
              <a:t>X</a:t>
            </a:r>
            <a:r>
              <a:rPr lang="zh-CN" altLang="en-US" sz="2400" dirty="0"/>
              <a:t>光片</a:t>
            </a:r>
            <a:r>
              <a:rPr lang="en-US" altLang="zh-CN" sz="2400" dirty="0"/>
              <a:t>;  CT</a:t>
            </a:r>
            <a:r>
              <a:rPr lang="zh-CN" altLang="en-US" sz="2400" dirty="0"/>
              <a:t>扫描
治疗：手术（切除）与非手术（</a:t>
            </a:r>
            <a:r>
              <a:rPr lang="en-US" altLang="zh-CN" sz="2400" dirty="0"/>
              <a:t>SAC</a:t>
            </a:r>
            <a:r>
              <a:rPr lang="zh-CN" altLang="en-US" sz="2400" dirty="0"/>
              <a:t>）</a:t>
            </a:r>
            <a:r>
              <a:rPr lang="en-US" altLang="zh-CN" sz="2400" dirty="0"/>
              <a:t>;</a:t>
            </a:r>
            <a:r>
              <a:rPr lang="zh-CN" altLang="en-US" sz="2400" dirty="0"/>
              <a:t>骨不愈合率很高</a:t>
            </a:r>
            <a:endParaRPr lang="en-US" alt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842FEB-989C-5B6A-B6FF-5B438B58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钩骨骨折 </a:t>
            </a:r>
            <a:r>
              <a:rPr lang="en-US" altLang="zh-CN" dirty="0"/>
              <a:t>hook of Hamate fracture 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A62B8-28B4-857D-53C0-C6F8B1D0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不同类型的夹板固定</a:t>
            </a: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1267" name="Content Placeholder 10" descr="stax splint.jpg">
            <a:extLst>
              <a:ext uri="{FF2B5EF4-FFF2-40B4-BE49-F238E27FC236}">
                <a16:creationId xmlns:a16="http://schemas.microsoft.com/office/drawing/2014/main" id="{D4C0B5F7-53D4-9849-A8AE-B5FC0BB515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00200"/>
            <a:ext cx="2286000" cy="2286000"/>
          </a:xfrm>
        </p:spPr>
      </p:pic>
      <p:pic>
        <p:nvPicPr>
          <p:cNvPr id="11268" name="Picture 12" descr="mallet dorsal splint.jpg">
            <a:extLst>
              <a:ext uri="{FF2B5EF4-FFF2-40B4-BE49-F238E27FC236}">
                <a16:creationId xmlns:a16="http://schemas.microsoft.com/office/drawing/2014/main" id="{CC7DC49E-78A8-11B4-A0DE-A6FBCDBC1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Content Placeholder 5" descr="A close-up of a hand&#10;&#10;Description automatically generated">
            <a:extLst>
              <a:ext uri="{FF2B5EF4-FFF2-40B4-BE49-F238E27FC236}">
                <a16:creationId xmlns:a16="http://schemas.microsoft.com/office/drawing/2014/main" id="{06824572-7756-FDEC-8B3A-9DC3E9FE76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663" y="2354263"/>
            <a:ext cx="3657600" cy="3657600"/>
          </a:xfrm>
        </p:spPr>
      </p:pic>
      <p:sp>
        <p:nvSpPr>
          <p:cNvPr id="11270" name="TextBox 6">
            <a:extLst>
              <a:ext uri="{FF2B5EF4-FFF2-40B4-BE49-F238E27FC236}">
                <a16:creationId xmlns:a16="http://schemas.microsoft.com/office/drawing/2014/main" id="{245BFC9A-EC87-ABE1-7AF8-21DD9D932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8" y="18288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n-US" altLang="en-US"/>
              <a:t>Oval 8 finger splint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hook of hamate fx MOI.jpg">
            <a:extLst>
              <a:ext uri="{FF2B5EF4-FFF2-40B4-BE49-F238E27FC236}">
                <a16:creationId xmlns:a16="http://schemas.microsoft.com/office/drawing/2014/main" id="{18E86195-3FE8-0C9E-5A23-A7039C685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3175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4" descr="hook of hamate.jpg">
            <a:extLst>
              <a:ext uri="{FF2B5EF4-FFF2-40B4-BE49-F238E27FC236}">
                <a16:creationId xmlns:a16="http://schemas.microsoft.com/office/drawing/2014/main" id="{DEAF719F-F7D7-15F1-D235-40996D0BE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5080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0C59824-861F-29C1-B24F-7A8C3CFD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23555" name="Text Placeholder 2">
            <a:extLst>
              <a:ext uri="{FF2B5EF4-FFF2-40B4-BE49-F238E27FC236}">
                <a16:creationId xmlns:a16="http://schemas.microsoft.com/office/drawing/2014/main" id="{5ED8ED71-9F56-E11F-C96B-45D2561F4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55788"/>
            <a:ext cx="4040188" cy="658812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2" charset="2"/>
              <a:buNone/>
              <a:defRPr/>
            </a:pPr>
            <a:r>
              <a:rPr lang="en-US" altLang="zh-CN" dirty="0"/>
              <a:t>X</a:t>
            </a:r>
            <a:r>
              <a:rPr lang="zh-CN" altLang="en-US" dirty="0"/>
              <a:t>光影像</a:t>
            </a:r>
            <a:endParaRPr lang="en-US" altLang="en-US" dirty="0"/>
          </a:p>
        </p:txBody>
      </p:sp>
      <p:pic>
        <p:nvPicPr>
          <p:cNvPr id="72708" name="Content Placeholder 6" descr="hook of hamate fx.jpg">
            <a:extLst>
              <a:ext uri="{FF2B5EF4-FFF2-40B4-BE49-F238E27FC236}">
                <a16:creationId xmlns:a16="http://schemas.microsoft.com/office/drawing/2014/main" id="{07C8D3B4-4CD3-6A92-7F66-9798A2DC111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590800"/>
            <a:ext cx="3657600" cy="2740025"/>
          </a:xfrm>
        </p:spPr>
      </p:pic>
      <p:sp>
        <p:nvSpPr>
          <p:cNvPr id="23556" name="Text Placeholder 3">
            <a:extLst>
              <a:ext uri="{FF2B5EF4-FFF2-40B4-BE49-F238E27FC236}">
                <a16:creationId xmlns:a16="http://schemas.microsoft.com/office/drawing/2014/main" id="{63E04F0C-8358-4CFE-143D-B6485142CE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860550"/>
            <a:ext cx="4041775" cy="654050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2" charset="2"/>
              <a:buNone/>
              <a:defRPr/>
            </a:pPr>
            <a:r>
              <a:rPr lang="en-US" altLang="zh-CN" dirty="0"/>
              <a:t>CT</a:t>
            </a:r>
            <a:r>
              <a:rPr lang="zh-CN" altLang="en-US" dirty="0"/>
              <a:t>影像</a:t>
            </a:r>
            <a:endParaRPr lang="en-US" altLang="en-US" dirty="0"/>
          </a:p>
        </p:txBody>
      </p:sp>
      <p:pic>
        <p:nvPicPr>
          <p:cNvPr id="72710" name="Content Placeholder 7" descr="hook of hamate fx CT.bmp">
            <a:extLst>
              <a:ext uri="{FF2B5EF4-FFF2-40B4-BE49-F238E27FC236}">
                <a16:creationId xmlns:a16="http://schemas.microsoft.com/office/drawing/2014/main" id="{3E585BAA-D1C0-16DC-EF81-97A54AEAF61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1238" y="2590801"/>
            <a:ext cx="3657600" cy="2740024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FC76D-4E5D-23D6-066E-06E2E38B2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zh-CN" altLang="en-US" dirty="0"/>
              <a:t>三角纤维软骨复合体是尺侧手腕的韧带和纤维软骨结构组成
这些结构的撕裂会导致活动时的慢性疼痛，特别是尺偏运动
创伤性（</a:t>
            </a:r>
            <a:r>
              <a:rPr lang="en-US" altLang="zh-CN" dirty="0"/>
              <a:t>I </a:t>
            </a:r>
            <a:r>
              <a:rPr lang="zh-CN" altLang="en-US" dirty="0"/>
              <a:t>型）与退行性（</a:t>
            </a:r>
            <a:r>
              <a:rPr lang="en-US" altLang="zh-CN" dirty="0"/>
              <a:t>II </a:t>
            </a:r>
            <a:r>
              <a:rPr lang="zh-CN" altLang="en-US" dirty="0"/>
              <a:t>型）
影像学检查：</a:t>
            </a:r>
            <a:r>
              <a:rPr lang="en-US" altLang="zh-CN" dirty="0"/>
              <a:t>MRI</a:t>
            </a:r>
            <a:r>
              <a:rPr lang="zh-CN" altLang="en-US" dirty="0"/>
              <a:t>、</a:t>
            </a:r>
            <a:r>
              <a:rPr lang="en-US" altLang="zh-CN" dirty="0"/>
              <a:t>MR </a:t>
            </a:r>
            <a:r>
              <a:rPr lang="zh-CN" altLang="en-US" dirty="0"/>
              <a:t>关节造影
最初可能使用夹板治疗，限制活动，旋后位固定</a:t>
            </a:r>
            <a:r>
              <a:rPr lang="en-US" altLang="zh-CN" dirty="0"/>
              <a:t>6</a:t>
            </a:r>
            <a:r>
              <a:rPr lang="zh-CN" altLang="en-US" dirty="0"/>
              <a:t>周之后开始复健
后期可以使用类固醇注射如果症状没有改善
对于顽固病例，转诊手外科进行关节镜清创术及</a:t>
            </a:r>
            <a:r>
              <a:rPr lang="en-US" altLang="zh-CN" dirty="0"/>
              <a:t>TFCC</a:t>
            </a:r>
            <a:r>
              <a:rPr lang="zh-CN" altLang="en-US" dirty="0"/>
              <a:t>修补重建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9287D-D38F-D59D-1C53-6264DBE99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三角纤维软骨复合体（</a:t>
            </a:r>
            <a:r>
              <a:rPr lang="en-US" altLang="zh-CN" dirty="0"/>
              <a:t>TFCC</a:t>
            </a:r>
            <a:r>
              <a:rPr lang="zh-CN" altLang="en-US" dirty="0"/>
              <a:t>）损伤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Content Placeholder 8" descr="TFCC.jpg">
            <a:extLst>
              <a:ext uri="{FF2B5EF4-FFF2-40B4-BE49-F238E27FC236}">
                <a16:creationId xmlns:a16="http://schemas.microsoft.com/office/drawing/2014/main" id="{88E9D2A2-9119-64F5-A381-63143D0E902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599" y="838200"/>
            <a:ext cx="3810001" cy="4572000"/>
          </a:xfrm>
        </p:spPr>
      </p:pic>
      <p:pic>
        <p:nvPicPr>
          <p:cNvPr id="76803" name="Content Placeholder 9" descr="TFCC 2.jpg">
            <a:extLst>
              <a:ext uri="{FF2B5EF4-FFF2-40B4-BE49-F238E27FC236}">
                <a16:creationId xmlns:a16="http://schemas.microsoft.com/office/drawing/2014/main" id="{57018C5C-088D-3AFB-4E26-23A2A8B41ED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990600"/>
            <a:ext cx="4346575" cy="45720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8083E752-C066-EC39-FA14-34EB5616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30723" name="Text Placeholder 2">
            <a:extLst>
              <a:ext uri="{FF2B5EF4-FFF2-40B4-BE49-F238E27FC236}">
                <a16:creationId xmlns:a16="http://schemas.microsoft.com/office/drawing/2014/main" id="{BDA3B64B-C998-BB94-AD2B-FC949B26A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55788"/>
            <a:ext cx="4040188" cy="658812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2" charset="2"/>
              <a:buNone/>
              <a:defRPr/>
            </a:pPr>
            <a:r>
              <a:rPr lang="en-US" altLang="en-US" dirty="0"/>
              <a:t>MRI </a:t>
            </a:r>
            <a:r>
              <a:rPr lang="zh-CN" altLang="en-US" dirty="0"/>
              <a:t>影像显示 </a:t>
            </a:r>
            <a:r>
              <a:rPr lang="en-US" altLang="zh-CN" dirty="0"/>
              <a:t>TFCC </a:t>
            </a:r>
            <a:r>
              <a:rPr lang="zh-CN" altLang="en-US" dirty="0"/>
              <a:t>撕裂</a:t>
            </a:r>
            <a:endParaRPr lang="en-US" altLang="en-US" dirty="0"/>
          </a:p>
        </p:txBody>
      </p:sp>
      <p:pic>
        <p:nvPicPr>
          <p:cNvPr id="77828" name="Content Placeholder 6" descr="TFCC tear MRI.jpg">
            <a:extLst>
              <a:ext uri="{FF2B5EF4-FFF2-40B4-BE49-F238E27FC236}">
                <a16:creationId xmlns:a16="http://schemas.microsoft.com/office/drawing/2014/main" id="{B1B97E15-E996-A7F4-8D7A-6690C60690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075" y="2743200"/>
            <a:ext cx="3321050" cy="3292475"/>
          </a:xfrm>
        </p:spPr>
      </p:pic>
      <p:sp>
        <p:nvSpPr>
          <p:cNvPr id="30724" name="Text Placeholder 3">
            <a:extLst>
              <a:ext uri="{FF2B5EF4-FFF2-40B4-BE49-F238E27FC236}">
                <a16:creationId xmlns:a16="http://schemas.microsoft.com/office/drawing/2014/main" id="{1762ABCE-CE61-77CB-6365-C78199739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860550"/>
            <a:ext cx="4041775" cy="654050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2" charset="2"/>
              <a:buNone/>
              <a:defRPr/>
            </a:pPr>
            <a:r>
              <a:rPr lang="zh-CN" altLang="en-US" dirty="0"/>
              <a:t>手腕关节镜手术中探钩试验阳性</a:t>
            </a:r>
            <a:endParaRPr lang="en-US" altLang="en-US" dirty="0"/>
          </a:p>
        </p:txBody>
      </p:sp>
      <p:pic>
        <p:nvPicPr>
          <p:cNvPr id="77830" name="Content Placeholder 7" descr="TFCC tear arthroscopy.jpg">
            <a:extLst>
              <a:ext uri="{FF2B5EF4-FFF2-40B4-BE49-F238E27FC236}">
                <a16:creationId xmlns:a16="http://schemas.microsoft.com/office/drawing/2014/main" id="{CF965405-8F30-9A5B-8400-99CF273E3C7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875" y="2743200"/>
            <a:ext cx="3616325" cy="3292475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Content Placeholder 2">
            <a:extLst>
              <a:ext uri="{FF2B5EF4-FFF2-40B4-BE49-F238E27FC236}">
                <a16:creationId xmlns:a16="http://schemas.microsoft.com/office/drawing/2014/main" id="{5393BD89-9425-7D3B-5BEE-F6BFE5C55C0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r>
              <a:rPr lang="zh-CN" altLang="en-US" dirty="0"/>
              <a:t>手腕第一伸肌室狭窄性腱鞘炎
拇长外展肌 </a:t>
            </a:r>
            <a:r>
              <a:rPr lang="en-US" altLang="zh-CN" dirty="0"/>
              <a:t>APL</a:t>
            </a:r>
            <a:r>
              <a:rPr lang="zh-CN" altLang="en-US" dirty="0"/>
              <a:t>
拇短伸肌 </a:t>
            </a:r>
            <a:r>
              <a:rPr lang="en-US" altLang="zh-CN" dirty="0"/>
              <a:t>EPB</a:t>
            </a:r>
            <a:r>
              <a:rPr lang="zh-CN" altLang="en-US" dirty="0"/>
              <a:t>
过度使用性损伤
压痛、肿胀、活动时有响声</a:t>
            </a:r>
            <a:endParaRPr lang="en-US" altLang="en-US" dirty="0"/>
          </a:p>
        </p:txBody>
      </p:sp>
      <p:pic>
        <p:nvPicPr>
          <p:cNvPr id="78852" name="Content Placeholder 4" descr="De Quervain's.jpg">
            <a:extLst>
              <a:ext uri="{FF2B5EF4-FFF2-40B4-BE49-F238E27FC236}">
                <a16:creationId xmlns:a16="http://schemas.microsoft.com/office/drawing/2014/main" id="{DC3E86C2-FF82-00AD-6CCD-9F492401F7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663" y="2700338"/>
            <a:ext cx="3657600" cy="29654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4D5062-62EF-0351-FDA6-A06513C8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腱鞘炎 </a:t>
            </a:r>
            <a:r>
              <a:rPr lang="en-US" altLang="zh-CN" dirty="0"/>
              <a:t>De </a:t>
            </a:r>
            <a:r>
              <a:rPr lang="en-US" altLang="zh-CN" dirty="0" err="1"/>
              <a:t>Quervain’s</a:t>
            </a:r>
            <a:r>
              <a:rPr lang="en-US" altLang="zh-CN" dirty="0"/>
              <a:t> Tenosynovitis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148AF7AC-6CE3-C094-ECF6-3F923EA66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79875" name="Content Placeholder 2">
            <a:extLst>
              <a:ext uri="{FF2B5EF4-FFF2-40B4-BE49-F238E27FC236}">
                <a16:creationId xmlns:a16="http://schemas.microsoft.com/office/drawing/2014/main" id="{40AC02BA-542D-9E51-D559-9EB6D651D18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r>
              <a:rPr lang="zh-CN" altLang="en-US" dirty="0"/>
              <a:t>芬克尔斯坦 </a:t>
            </a:r>
            <a:r>
              <a:rPr lang="en-US" altLang="zh-CN" dirty="0" err="1"/>
              <a:t>Finklestein’s</a:t>
            </a:r>
            <a:r>
              <a:rPr lang="en-US" altLang="zh-CN" dirty="0"/>
              <a:t> test </a:t>
            </a:r>
            <a:r>
              <a:rPr lang="zh-CN" altLang="en-US" dirty="0"/>
              <a:t>试验阳性
治疗方法以休息为主、可以使用非甾体消炎药 </a:t>
            </a:r>
            <a:r>
              <a:rPr lang="en-US" altLang="zh-CN" dirty="0"/>
              <a:t>NSAIDs</a:t>
            </a:r>
            <a:r>
              <a:rPr lang="zh-CN" altLang="en-US" dirty="0"/>
              <a:t>、拇指夹板 </a:t>
            </a:r>
            <a:r>
              <a:rPr lang="en-US" altLang="zh-CN" dirty="0"/>
              <a:t>(thumb spica splint) </a:t>
            </a:r>
            <a:r>
              <a:rPr lang="zh-CN" altLang="en-US" dirty="0"/>
              <a:t>
肌腱鞘皮质类固醇注射
注意色素减退和亚</a:t>
            </a:r>
            <a:r>
              <a:rPr lang="en-US" altLang="zh-CN" dirty="0"/>
              <a:t>q</a:t>
            </a:r>
            <a:r>
              <a:rPr lang="zh-CN" altLang="en-US" dirty="0"/>
              <a:t>脂肪坏死
顽固性病例考虑手术松解释放腱鞘，清除累积的伤疤</a:t>
            </a:r>
            <a:endParaRPr lang="en-US" altLang="en-US" dirty="0"/>
          </a:p>
        </p:txBody>
      </p:sp>
      <p:pic>
        <p:nvPicPr>
          <p:cNvPr id="79876" name="Content Placeholder 4" descr="Finklestein's test.jpg">
            <a:extLst>
              <a:ext uri="{FF2B5EF4-FFF2-40B4-BE49-F238E27FC236}">
                <a16:creationId xmlns:a16="http://schemas.microsoft.com/office/drawing/2014/main" id="{9B61FB8A-93A8-7E98-DF9D-A26686D4023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056" y="2063750"/>
            <a:ext cx="1993900" cy="2730500"/>
          </a:xfr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FC62A79E-A946-53FF-8889-73C7E67906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6900" y="3429000"/>
            <a:ext cx="16637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EC17D28E-A4E1-D7D2-CFBB-22C984EF2C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25273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B7595-236C-B900-A8A6-6FAD4ECD1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332037"/>
            <a:ext cx="20574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Content Placeholder 2">
            <a:extLst>
              <a:ext uri="{FF2B5EF4-FFF2-40B4-BE49-F238E27FC236}">
                <a16:creationId xmlns:a16="http://schemas.microsoft.com/office/drawing/2014/main" id="{E18B039E-65EF-8FE9-015E-3FC55F3EE2C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r>
              <a:rPr lang="zh-CN" altLang="en-US" dirty="0"/>
              <a:t>“桨手的手腕” </a:t>
            </a:r>
            <a:r>
              <a:rPr lang="en-US" altLang="zh-CN" dirty="0"/>
              <a:t>Oarsman’s Wrist </a:t>
            </a:r>
          </a:p>
          <a:p>
            <a:r>
              <a:rPr lang="zh-CN" altLang="en-US" dirty="0"/>
              <a:t>第 </a:t>
            </a:r>
            <a:r>
              <a:rPr lang="en-US" altLang="zh-CN" dirty="0"/>
              <a:t>1 </a:t>
            </a:r>
            <a:r>
              <a:rPr lang="zh-CN" altLang="en-US" dirty="0"/>
              <a:t>（</a:t>
            </a:r>
            <a:r>
              <a:rPr lang="en-US" altLang="zh-CN" dirty="0"/>
              <a:t>APL</a:t>
            </a:r>
            <a:r>
              <a:rPr lang="zh-CN" altLang="en-US" dirty="0"/>
              <a:t>、</a:t>
            </a:r>
            <a:r>
              <a:rPr lang="en-US" altLang="zh-CN" dirty="0"/>
              <a:t>EPB</a:t>
            </a:r>
            <a:r>
              <a:rPr lang="zh-CN" altLang="en-US" dirty="0"/>
              <a:t>） 和第 </a:t>
            </a:r>
            <a:r>
              <a:rPr lang="en-US" altLang="zh-CN" dirty="0"/>
              <a:t>2 </a:t>
            </a:r>
            <a:r>
              <a:rPr lang="zh-CN" altLang="en-US" dirty="0"/>
              <a:t>（</a:t>
            </a:r>
            <a:r>
              <a:rPr lang="en-US" altLang="zh-CN" dirty="0"/>
              <a:t>ECRL</a:t>
            </a:r>
            <a:r>
              <a:rPr lang="zh-CN" altLang="en-US" dirty="0"/>
              <a:t>、</a:t>
            </a:r>
            <a:r>
              <a:rPr lang="en-US" altLang="zh-CN" dirty="0"/>
              <a:t>ECRB</a:t>
            </a:r>
            <a:r>
              <a:rPr lang="zh-CN" altLang="en-US" dirty="0"/>
              <a:t>） 伸肌室交叉处的腱鞘炎
屈曲和伸展同时疼痛</a:t>
            </a:r>
            <a:r>
              <a:rPr lang="en-US" altLang="zh-CN" dirty="0"/>
              <a:t>; </a:t>
            </a:r>
            <a:r>
              <a:rPr lang="zh-CN" altLang="en-US" dirty="0"/>
              <a:t>局部肿胀，发热</a:t>
            </a:r>
            <a:r>
              <a:rPr lang="en-US" altLang="zh-CN" dirty="0"/>
              <a:t>;</a:t>
            </a:r>
            <a:r>
              <a:rPr lang="zh-CN" altLang="en-US" dirty="0"/>
              <a:t> 活动时有响声</a:t>
            </a:r>
            <a:endParaRPr lang="en-US" altLang="en-US" dirty="0"/>
          </a:p>
        </p:txBody>
      </p:sp>
      <p:pic>
        <p:nvPicPr>
          <p:cNvPr id="80900" name="Content Placeholder 6" descr="Olympic rowers.jpg">
            <a:extLst>
              <a:ext uri="{FF2B5EF4-FFF2-40B4-BE49-F238E27FC236}">
                <a16:creationId xmlns:a16="http://schemas.microsoft.com/office/drawing/2014/main" id="{BEC21B1B-5C48-0511-F307-6DE7986694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923" y="4150621"/>
            <a:ext cx="3657600" cy="2438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AE7C936-3014-2DBA-A460-7274D597D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188"/>
            <a:ext cx="7772400" cy="971549"/>
          </a:xfrm>
        </p:spPr>
        <p:txBody>
          <a:bodyPr/>
          <a:lstStyle/>
          <a:p>
            <a:r>
              <a:rPr lang="zh-CN" altLang="en-US" dirty="0"/>
              <a:t>交叉综合征 </a:t>
            </a:r>
            <a:r>
              <a:rPr lang="en-US" altLang="zh-CN" dirty="0"/>
              <a:t>Intersection syndrome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02F40-5193-E91E-9013-DE5DCD4CE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340" y="2245621"/>
            <a:ext cx="38100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7CE1F952-BC4F-F2C4-D5C8-1B9807D8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altLang="en-US"/>
          </a:p>
        </p:txBody>
      </p:sp>
      <p:pic>
        <p:nvPicPr>
          <p:cNvPr id="81923" name="Content Placeholder 4" descr="intersection-syndrome-anatomy.jpg">
            <a:extLst>
              <a:ext uri="{FF2B5EF4-FFF2-40B4-BE49-F238E27FC236}">
                <a16:creationId xmlns:a16="http://schemas.microsoft.com/office/drawing/2014/main" id="{56F1F3AE-373F-FAA8-1377-40388C3FE9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59025"/>
            <a:ext cx="3657600" cy="3648075"/>
          </a:xfrm>
        </p:spPr>
      </p:pic>
      <p:pic>
        <p:nvPicPr>
          <p:cNvPr id="81924" name="Content Placeholder 5" descr="intersection syndrome pain location.jpg">
            <a:extLst>
              <a:ext uri="{FF2B5EF4-FFF2-40B4-BE49-F238E27FC236}">
                <a16:creationId xmlns:a16="http://schemas.microsoft.com/office/drawing/2014/main" id="{2267D14C-2B03-A488-BE7E-268F5EFBEB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5050" y="2193925"/>
            <a:ext cx="3552825" cy="3978275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4">
            <a:extLst>
              <a:ext uri="{FF2B5EF4-FFF2-40B4-BE49-F238E27FC236}">
                <a16:creationId xmlns:a16="http://schemas.microsoft.com/office/drawing/2014/main" id="{861A9E02-7112-309D-C7E0-A1FA02855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altLang="en-US"/>
          </a:p>
        </p:txBody>
      </p:sp>
      <p:sp>
        <p:nvSpPr>
          <p:cNvPr id="82947" name="Content Placeholder 5">
            <a:extLst>
              <a:ext uri="{FF2B5EF4-FFF2-40B4-BE49-F238E27FC236}">
                <a16:creationId xmlns:a16="http://schemas.microsoft.com/office/drawing/2014/main" id="{60FCF12A-F4F9-FBE0-3C26-0F36DCD3A3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治疗以休息为主、非甾体消炎药 </a:t>
            </a:r>
            <a:r>
              <a:rPr lang="en-US" altLang="zh-CN" dirty="0"/>
              <a:t>NSAIDs</a:t>
            </a:r>
            <a:r>
              <a:rPr lang="zh-CN" altLang="en-US" dirty="0"/>
              <a:t>、使用掌侧手腕支具
皮质类固醇注射
避免剧烈运动刺激炎症 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FD94A-D46C-570C-BA7A-CF080E47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819400"/>
            <a:ext cx="3414712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B2ED24EF-0C13-1159-D80A-C1A831E80B1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2193925"/>
            <a:ext cx="3657600" cy="3978275"/>
          </a:xfrm>
        </p:spPr>
        <p:txBody>
          <a:bodyPr/>
          <a:lstStyle/>
          <a:p>
            <a:r>
              <a:rPr lang="zh-CN" altLang="en-US" dirty="0"/>
              <a:t>槌状指的并发症
常见于类风湿关节炎</a:t>
            </a:r>
            <a:r>
              <a:rPr lang="en-US" altLang="zh-CN" dirty="0"/>
              <a:t>
PIP </a:t>
            </a:r>
            <a:r>
              <a:rPr lang="zh-CN" altLang="en-US" dirty="0"/>
              <a:t>关节过度背伸伴随 </a:t>
            </a:r>
            <a:r>
              <a:rPr lang="en-US" altLang="zh-CN" dirty="0"/>
              <a:t>DIP </a:t>
            </a:r>
            <a:r>
              <a:rPr lang="zh-CN" altLang="en-US" dirty="0"/>
              <a:t>关节屈曲，从而形成鹅颈畸形</a:t>
            </a:r>
            <a:endParaRPr lang="en-US" altLang="zh-CN" dirty="0"/>
          </a:p>
          <a:p>
            <a:r>
              <a:rPr lang="zh-CN" altLang="en-US" dirty="0"/>
              <a:t>对手指功能影响很大
转诊手外科，考虑手术治疗纠正畸形。</a:t>
            </a:r>
            <a:endParaRPr lang="en-US" altLang="zh-CN" dirty="0"/>
          </a:p>
          <a:p>
            <a:endParaRPr lang="en-US" altLang="en-US" dirty="0"/>
          </a:p>
        </p:txBody>
      </p:sp>
      <p:pic>
        <p:nvPicPr>
          <p:cNvPr id="12292" name="Content Placeholder 4" descr="swanneck.jpg">
            <a:extLst>
              <a:ext uri="{FF2B5EF4-FFF2-40B4-BE49-F238E27FC236}">
                <a16:creationId xmlns:a16="http://schemas.microsoft.com/office/drawing/2014/main" id="{A68929C7-DD2D-E2E9-29BF-295FE38C73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71637"/>
            <a:ext cx="3657600" cy="10445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57F2C8-0FDE-FC97-C405-A3BC9B02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 鹅颈畸形 </a:t>
            </a:r>
            <a:r>
              <a:rPr lang="en-US" altLang="zh-CN" dirty="0"/>
              <a:t>Swan neck deformity </a:t>
            </a:r>
            <a:endParaRPr lang="en-US" dirty="0"/>
          </a:p>
        </p:txBody>
      </p:sp>
      <p:pic>
        <p:nvPicPr>
          <p:cNvPr id="5" name="Picture 4" descr="A close-up of a hand&#10;&#10;Description automatically generated">
            <a:extLst>
              <a:ext uri="{FF2B5EF4-FFF2-40B4-BE49-F238E27FC236}">
                <a16:creationId xmlns:a16="http://schemas.microsoft.com/office/drawing/2014/main" id="{EC12B190-CD39-B54A-C635-0B5D36814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048000"/>
            <a:ext cx="32004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Title 3">
            <a:extLst>
              <a:ext uri="{FF2B5EF4-FFF2-40B4-BE49-F238E27FC236}">
                <a16:creationId xmlns:a16="http://schemas.microsoft.com/office/drawing/2014/main" id="{4FBFFFCF-9596-B609-6D32-36B8BFDA8CE0}"/>
              </a:ext>
            </a:extLst>
          </p:cNvPr>
          <p:cNvPicPr>
            <a:picLocks noGrp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82600"/>
            <a:ext cx="7785100" cy="27432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8CE927-3B2C-A9BD-C415-CE7CCB5CE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4013" y="5019675"/>
            <a:ext cx="6789737" cy="1066800"/>
          </a:xfrm>
        </p:spPr>
        <p:txBody>
          <a:bodyPr rtlCol="0"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2" charset="2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6">
            <a:extLst>
              <a:ext uri="{FF2B5EF4-FFF2-40B4-BE49-F238E27FC236}">
                <a16:creationId xmlns:a16="http://schemas.microsoft.com/office/drawing/2014/main" id="{AB3833FA-6A8C-4B9C-4B98-1B8FCCE2CCD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2193925"/>
            <a:ext cx="3657600" cy="3978275"/>
          </a:xfrm>
        </p:spPr>
        <p:txBody>
          <a:bodyPr/>
          <a:lstStyle/>
          <a:p>
            <a:r>
              <a:rPr lang="zh-CN" altLang="en-US" dirty="0"/>
              <a:t>单纯</a:t>
            </a:r>
            <a:r>
              <a:rPr lang="en-US" altLang="zh-CN" dirty="0"/>
              <a:t>DIP</a:t>
            </a:r>
            <a:r>
              <a:rPr lang="zh-CN" altLang="en-US" dirty="0"/>
              <a:t>关节错位很少见
过度弯曲损伤
早期开始活动，</a:t>
            </a:r>
            <a:r>
              <a:rPr lang="en-US" altLang="zh-CN" dirty="0"/>
              <a:t> </a:t>
            </a:r>
            <a:r>
              <a:rPr lang="zh-CN" altLang="en-US" dirty="0"/>
              <a:t>保持关节稳定
夹板保护固定在背伸位置大约 </a:t>
            </a:r>
            <a:r>
              <a:rPr lang="en-US" altLang="zh-CN" dirty="0"/>
              <a:t>2-3 </a:t>
            </a:r>
            <a:r>
              <a:rPr lang="zh-CN" altLang="en-US" dirty="0"/>
              <a:t>周
检查肌腱是否受伤！</a:t>
            </a:r>
            <a:endParaRPr lang="en-US" altLang="en-US" dirty="0"/>
          </a:p>
        </p:txBody>
      </p:sp>
      <p:pic>
        <p:nvPicPr>
          <p:cNvPr id="13316" name="Content Placeholder 8" descr="DIP dislocation.png">
            <a:extLst>
              <a:ext uri="{FF2B5EF4-FFF2-40B4-BE49-F238E27FC236}">
                <a16:creationId xmlns:a16="http://schemas.microsoft.com/office/drawing/2014/main" id="{A830D831-2845-8226-F2B5-FC7D3E3509E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8288" y="2193925"/>
            <a:ext cx="2546350" cy="39782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5F34CB-6164-1908-3647-3254F3154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远端指间关节错位                 </a:t>
            </a:r>
            <a:r>
              <a:rPr lang="en-US" altLang="zh-CN" dirty="0"/>
              <a:t>DIP joint dislocation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349562F7-6ABF-EFA8-6770-C594D1A0FAE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2193925"/>
            <a:ext cx="3657600" cy="3978275"/>
          </a:xfrm>
        </p:spPr>
        <p:txBody>
          <a:bodyPr/>
          <a:lstStyle/>
          <a:p>
            <a:pPr>
              <a:spcBef>
                <a:spcPct val="0"/>
              </a:spcBef>
              <a:buFont typeface="Wingdings 2" panose="05020102010507070707" pitchFamily="18" charset="2"/>
              <a:buChar char=""/>
            </a:pPr>
            <a:r>
              <a:rPr lang="zh-CN" altLang="en-US" dirty="0"/>
              <a:t>“教练手指” </a:t>
            </a:r>
            <a:r>
              <a:rPr lang="en-US" altLang="zh-CN" dirty="0"/>
              <a:t>Coach Finger </a:t>
            </a:r>
            <a:r>
              <a:rPr lang="zh-CN" altLang="en-US" dirty="0"/>
              <a:t>
复位后检查肌腱是否受伤
复位后 </a:t>
            </a:r>
            <a:r>
              <a:rPr lang="en-US" altLang="zh-CN" dirty="0"/>
              <a:t>X</a:t>
            </a:r>
            <a:r>
              <a:rPr lang="zh-CN" altLang="en-US" dirty="0"/>
              <a:t>光片检查（评估骨折、半脱位）
可能伴随有</a:t>
            </a:r>
            <a:r>
              <a:rPr lang="en-US" altLang="zh-CN" dirty="0"/>
              <a:t>PIP</a:t>
            </a:r>
            <a:r>
              <a:rPr lang="zh-CN" altLang="en-US" dirty="0"/>
              <a:t>关节掌侧板损伤</a:t>
            </a:r>
            <a:r>
              <a:rPr lang="en-US" altLang="zh-CN" dirty="0"/>
              <a:t> volar plate injury </a:t>
            </a:r>
            <a:r>
              <a:rPr lang="zh-CN" altLang="en-US" dirty="0"/>
              <a:t>
</a:t>
            </a:r>
            <a:r>
              <a:rPr lang="en-US" altLang="zh-CN" dirty="0"/>
              <a:t>3-6 </a:t>
            </a:r>
            <a:r>
              <a:rPr lang="zh-CN" altLang="en-US" dirty="0"/>
              <a:t>周的胶带固定</a:t>
            </a:r>
            <a:r>
              <a:rPr lang="en-US" altLang="zh-CN" dirty="0"/>
              <a:t> buddy taping</a:t>
            </a:r>
            <a:endParaRPr lang="en-US" altLang="en-US" dirty="0"/>
          </a:p>
        </p:txBody>
      </p:sp>
      <p:pic>
        <p:nvPicPr>
          <p:cNvPr id="14340" name="Content Placeholder 5" descr="pip dislocation 2.png">
            <a:extLst>
              <a:ext uri="{FF2B5EF4-FFF2-40B4-BE49-F238E27FC236}">
                <a16:creationId xmlns:a16="http://schemas.microsoft.com/office/drawing/2014/main" id="{3432E215-59BA-B6A2-C720-2FA402FC42F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92725"/>
            <a:ext cx="3657600" cy="22982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6A2402-E559-6B23-AC73-E2E61CE33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近端指间关节错位 </a:t>
            </a:r>
            <a:br>
              <a:rPr lang="en-US" altLang="zh-CN" dirty="0"/>
            </a:br>
            <a:r>
              <a:rPr lang="en-US" altLang="zh-CN" dirty="0"/>
              <a:t>PIP joint dislocation </a:t>
            </a:r>
            <a:endParaRPr lang="en-US" dirty="0"/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28F67530-4B14-1AF6-0A92-86F9FBBA4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729" y="4183062"/>
            <a:ext cx="2343150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590B8AAA-F3FC-CF6C-1779-1A6D8D912B3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2193925"/>
            <a:ext cx="3657600" cy="3978275"/>
          </a:xfrm>
        </p:spPr>
        <p:txBody>
          <a:bodyPr/>
          <a:lstStyle/>
          <a:p>
            <a:r>
              <a:rPr lang="zh-CN" altLang="en-US" dirty="0"/>
              <a:t>掌侧</a:t>
            </a:r>
            <a:r>
              <a:rPr lang="en-US" altLang="zh-CN" dirty="0"/>
              <a:t>PIP</a:t>
            </a:r>
            <a:r>
              <a:rPr lang="zh-CN" altLang="en-US" dirty="0"/>
              <a:t>近端指间关节囊纤维软骨增厚
过度背伸损伤
需要评估撕脱性骨折、</a:t>
            </a:r>
            <a:r>
              <a:rPr lang="en-US" altLang="zh-CN" dirty="0"/>
              <a:t>PIP</a:t>
            </a:r>
            <a:r>
              <a:rPr lang="zh-CN" altLang="en-US" dirty="0"/>
              <a:t>关节半脱位</a:t>
            </a:r>
            <a:endParaRPr lang="en-US" altLang="en-US" dirty="0"/>
          </a:p>
        </p:txBody>
      </p:sp>
      <p:pic>
        <p:nvPicPr>
          <p:cNvPr id="15364" name="Content Placeholder 4" descr="volar plate avulsion.jpg">
            <a:extLst>
              <a:ext uri="{FF2B5EF4-FFF2-40B4-BE49-F238E27FC236}">
                <a16:creationId xmlns:a16="http://schemas.microsoft.com/office/drawing/2014/main" id="{53180945-350F-A9BF-4A5A-94B86D52E6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3830162"/>
            <a:ext cx="5105400" cy="25130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57A04C-339A-43A6-E711-7A171992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关节掌侧板损伤</a:t>
            </a:r>
            <a:r>
              <a:rPr lang="en-US" altLang="zh-CN" dirty="0"/>
              <a:t> </a:t>
            </a:r>
            <a:br>
              <a:rPr lang="en-US" altLang="zh-CN" dirty="0"/>
            </a:br>
            <a:r>
              <a:rPr lang="en-US" altLang="zh-CN" dirty="0"/>
              <a:t>volar plate injury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7135</TotalTime>
  <Words>4118</Words>
  <Application>Microsoft Office PowerPoint</Application>
  <PresentationFormat>On-screen Show (4:3)</PresentationFormat>
  <Paragraphs>99</Paragraphs>
  <Slides>60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方正姚体</vt:lpstr>
      <vt:lpstr>Calibri</vt:lpstr>
      <vt:lpstr>Rockwell</vt:lpstr>
      <vt:lpstr>Rockwell Condensed</vt:lpstr>
      <vt:lpstr>Wingdings</vt:lpstr>
      <vt:lpstr>Wingdings 2</vt:lpstr>
      <vt:lpstr>Wood Type</vt:lpstr>
      <vt:lpstr>常见的手腕部外伤</vt:lpstr>
      <vt:lpstr>槌状指 Mallet Finger</vt:lpstr>
      <vt:lpstr>PowerPoint Presentation</vt:lpstr>
      <vt:lpstr>治疗方法</vt:lpstr>
      <vt:lpstr>不同类型的夹板固定</vt:lpstr>
      <vt:lpstr>   鹅颈畸形 Swan neck deformity </vt:lpstr>
      <vt:lpstr>远端指间关节错位                 DIP joint dislocation </vt:lpstr>
      <vt:lpstr>近端指间关节错位  PIP joint dislocation </vt:lpstr>
      <vt:lpstr>关节掌侧板损伤  volar plate injury</vt:lpstr>
      <vt:lpstr>关节掌侧板损伤治疗方法</vt:lpstr>
      <vt:lpstr>掌指关节错位 metacarpophalangeal dislocation</vt:lpstr>
      <vt:lpstr>掌指关节错位 metacarpophalangeal dislocation</vt:lpstr>
      <vt:lpstr>球衣手指 jersey finger </vt:lpstr>
      <vt:lpstr>背伸肌腱中央片撕脱  central slip avulsion of the extensor tendon </vt:lpstr>
      <vt:lpstr>扣眼畸形 boutonniere deformity</vt:lpstr>
      <vt:lpstr>狭窄性腱鞘炎 扳机指        trigger finger</vt:lpstr>
      <vt:lpstr>治疗方法</vt:lpstr>
      <vt:lpstr>手指骨折的基本治疗原则</vt:lpstr>
      <vt:lpstr>PowerPoint Presentation</vt:lpstr>
      <vt:lpstr>簇绒骨折 Tuft fracture</vt:lpstr>
      <vt:lpstr>掌骨骨折 Metacarpal fracture </vt:lpstr>
      <vt:lpstr>PowerPoint Presentation</vt:lpstr>
      <vt:lpstr>PowerPoint Presentation</vt:lpstr>
      <vt:lpstr>掌骨头骨折</vt:lpstr>
      <vt:lpstr>掌骨颈骨折 boxer’s fracture</vt:lpstr>
      <vt:lpstr>掌骨颈骨折治疗方法</vt:lpstr>
      <vt:lpstr>掌骨中段骨折 </vt:lpstr>
      <vt:lpstr>斜向骨折             横向骨折</vt:lpstr>
      <vt:lpstr>              手术复位</vt:lpstr>
      <vt:lpstr>掌骨底部骨折</vt:lpstr>
      <vt:lpstr>PowerPoint Presentation</vt:lpstr>
      <vt:lpstr>第1掌骨骨折 1st metacarpal fracture</vt:lpstr>
      <vt:lpstr>Bennett fracture 第一掌骨底部 I型骨折合并第1腕掌关节错位</vt:lpstr>
      <vt:lpstr>Rolando fracture  第一掌骨底部 II型骨折</vt:lpstr>
      <vt:lpstr>第1腕掌关节退化性关节炎</vt:lpstr>
      <vt:lpstr>骑行者麻痹 Cyclist’s palsy </vt:lpstr>
      <vt:lpstr>舟状骨骨折 scaphoid fracture </vt:lpstr>
      <vt:lpstr>PowerPoint Presentation</vt:lpstr>
      <vt:lpstr>主诉，查体</vt:lpstr>
      <vt:lpstr>X光片影像</vt:lpstr>
      <vt:lpstr>舟骨骨折治疗</vt:lpstr>
      <vt:lpstr>手术治疗使用无头钉加压使舟状骨骨折线合拢，最终骨折愈合</vt:lpstr>
      <vt:lpstr>舟月骨分离 Scapholunate dissociation </vt:lpstr>
      <vt:lpstr>PowerPoint Presentation</vt:lpstr>
      <vt:lpstr>PowerPoint Presentation</vt:lpstr>
      <vt:lpstr>“指环”特征，舟骨月骨夹角 </vt:lpstr>
      <vt:lpstr>三角骨骨折 Triquetrum fracture </vt:lpstr>
      <vt:lpstr>PowerPoint Presentation</vt:lpstr>
      <vt:lpstr>钩骨骨折 hook of Hamate fracture </vt:lpstr>
      <vt:lpstr>PowerPoint Presentation</vt:lpstr>
      <vt:lpstr>PowerPoint Presentation</vt:lpstr>
      <vt:lpstr>三角纤维软骨复合体（TFCC）损伤</vt:lpstr>
      <vt:lpstr>PowerPoint Presentation</vt:lpstr>
      <vt:lpstr>PowerPoint Presentation</vt:lpstr>
      <vt:lpstr>腱鞘炎 De Quervain’s Tenosynovitis</vt:lpstr>
      <vt:lpstr>PowerPoint Presentation</vt:lpstr>
      <vt:lpstr>交叉综合征 Intersection syndrome</vt:lpstr>
      <vt:lpstr>PowerPoint Presentation</vt:lpstr>
      <vt:lpstr>PowerPoint Presentation</vt:lpstr>
      <vt:lpstr>PowerPoint Presentation</vt:lpstr>
    </vt:vector>
  </TitlesOfParts>
  <Company>Navy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 Injuries</dc:title>
  <dc:creator>Bradford.Stiles</dc:creator>
  <cp:lastModifiedBy>Chun Ng</cp:lastModifiedBy>
  <cp:revision>136</cp:revision>
  <dcterms:created xsi:type="dcterms:W3CDTF">2010-12-21T20:49:00Z</dcterms:created>
  <dcterms:modified xsi:type="dcterms:W3CDTF">2024-03-31T00:59:03Z</dcterms:modified>
</cp:coreProperties>
</file>