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7" r:id="rId3"/>
    <p:sldId id="288" r:id="rId4"/>
    <p:sldId id="299" r:id="rId5"/>
    <p:sldId id="262" r:id="rId6"/>
    <p:sldId id="292" r:id="rId7"/>
    <p:sldId id="263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91" r:id="rId16"/>
    <p:sldId id="294" r:id="rId17"/>
    <p:sldId id="277" r:id="rId18"/>
    <p:sldId id="279" r:id="rId19"/>
    <p:sldId id="281" r:id="rId20"/>
    <p:sldId id="282" r:id="rId21"/>
    <p:sldId id="283" r:id="rId22"/>
    <p:sldId id="284" r:id="rId23"/>
    <p:sldId id="285" r:id="rId24"/>
    <p:sldId id="295" r:id="rId25"/>
    <p:sldId id="296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6" autoAdjust="0"/>
    <p:restoredTop sz="93898" autoAdjust="0"/>
  </p:normalViewPr>
  <p:slideViewPr>
    <p:cSldViewPr snapToGrid="0">
      <p:cViewPr varScale="1">
        <p:scale>
          <a:sx n="56" d="100"/>
          <a:sy n="56" d="100"/>
        </p:scale>
        <p:origin x="1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361FB-9E0D-43D1-B104-13C992849476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1D096-36AA-481D-B1D1-AEC8E09B3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58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61D096-36AA-481D-B1D1-AEC8E09B38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3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81BEF2-1493-497F-8689-0C866BD99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44D0B0C-7F75-44D3-8D97-B41B51EB2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84DD1A-D53D-493E-84C4-AD001EA7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5C5FBC-4B7E-4980-8950-65A0A045D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6D2E86-1B93-4B57-A562-4DA43743E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F6AC7-5078-4D6F-A936-4339603F5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846E7E-CA37-481E-8581-0034704B7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66F3F-624C-4F91-94E1-15769EE6D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88E28B-513D-4F2C-B56F-7E5FF8FD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D0FC61-8262-4137-9223-F9A23D49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13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D6FF3F8-E322-47D3-A7A5-A9B59794C7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5482A5A-C7BA-4C79-AEA3-F23E686C6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EEF524-336D-4B39-9568-CD6F84982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44B87F-71DF-4758-99E4-BB199A5B8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FDA5DF-248F-47AF-8EAE-1F8B5C241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1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890C6B-DDE5-4C8F-BCF7-5E26AF891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FA7C44-736D-4B36-A32E-4237AC087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927B824-42BA-40F8-8947-B40E1DF9F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547C0E-8B34-49D3-98DC-96E4AE9A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51194E-27D6-4F53-A84F-30EC0A196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5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D96940-15E7-414F-B737-F43CC7511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BDC0DEE-C07E-4A17-B6C4-0370D439B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F6586C-0FE1-44DB-9452-CDAC4725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FBCFFE-57D7-4EC8-AA5F-436F6F15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D2C1D6-8468-417E-BA62-D8E4F779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602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9F9122-EFCF-4BB6-9562-3619DA88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020AFFA-8F86-4C5D-A7B4-89094F7F4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6C019E2-CBFA-4633-8EC4-A27B52332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50224C2-2F6A-49ED-9341-ECBAF5D72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C696DB-2CC4-45B1-BDAB-A80566FC0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486C93C-7CFE-4F52-A752-67754BC4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2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CB70F6-682E-429F-97E5-491F39CC6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CAD079C-34A1-49E8-94A8-2009BC775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066C76-66D8-49D0-865D-1BF005A62B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C4E1790-CEBF-443E-B991-1A53E83FF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EC55C63-C324-4DCA-871A-1216899A6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5855E94-B0D2-4392-ABBD-7D3B1706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C4781A6-ADB8-48E2-8427-9C8DA1E7F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445ADA5-1D0D-465A-876A-C983C8080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8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07CC5D-E5CE-4304-920B-4C7F191A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A0B1FD7-388D-419E-98DC-D8745BB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E8C716A-50C1-4725-B802-4865F88D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74B8A9C-E61D-4710-9496-F176C75F4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12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E623F54-B063-42B1-BDC7-0963CE272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87BD2A2-0719-4DB5-BB68-92ED65A5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F97789B-0708-46A7-BC80-0242A4A22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5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C8B941-8319-4981-BEB8-191AB1B4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7352BA-4625-4816-81C3-615B3FC7D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3EAE4B-3EB1-47E9-AC9D-53AD757364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3AA249-A899-40DE-B403-2F9A0310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3A7AFC4-C217-4DE6-9BD7-E47362E4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4AD255-0593-4522-90BC-51256757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55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3481F7-94C3-45C5-A1F2-5586146E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C42CE3-8053-4947-88A8-E41A81A9A1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E2FC2D6-91BE-4946-85E7-EA152D7C0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215060-3761-4965-8DA8-A14EAA870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3AD7B2-F6E2-420E-8FD8-AD7A971F9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20E7DD8-4ADB-4F44-8182-D91E2E100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45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F6FD581-1E5B-4401-ADF2-FAB2808F9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03C29BF-EF1F-49CC-A5CD-2B16DB184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98573B-684D-44EA-AA72-E0E7CFC88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9CDC-F136-4931-8A0D-F06BADEF979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B3D76-188F-4613-9B65-4245B0B8C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A2F618-78AB-4015-B7A2-A856405AC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9CF5C-CE0A-4DF1-BC00-7289E369B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8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49.jpg"/><Relationship Id="rId7" Type="http://schemas.openxmlformats.org/officeDocument/2006/relationships/image" Target="../media/image53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g"/><Relationship Id="rId4" Type="http://schemas.openxmlformats.org/officeDocument/2006/relationships/image" Target="../media/image5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g"/><Relationship Id="rId4" Type="http://schemas.openxmlformats.org/officeDocument/2006/relationships/image" Target="../media/image6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8D028D-22EA-46AE-8A2A-28698BC473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894" y="1077686"/>
            <a:ext cx="11464212" cy="3841523"/>
          </a:xfrm>
        </p:spPr>
        <p:txBody>
          <a:bodyPr>
            <a:normAutofit/>
          </a:bodyPr>
          <a:lstStyle/>
          <a:p>
            <a:r>
              <a:rPr lang="zh-CN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用病理知识解释针灸</a:t>
            </a:r>
            <a:br>
              <a:rPr lang="en-US" altLang="zh-CN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36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治疗高血压和内脏疾病的机理</a:t>
            </a:r>
            <a:br>
              <a:rPr 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高血压</a:t>
            </a:r>
            <a:endParaRPr 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04D271-2F2D-48AC-8CF1-3B3BE0E4AF6C}"/>
              </a:ext>
            </a:extLst>
          </p:cNvPr>
          <p:cNvSpPr txBox="1"/>
          <p:nvPr/>
        </p:nvSpPr>
        <p:spPr>
          <a:xfrm>
            <a:off x="838200" y="1193383"/>
            <a:ext cx="532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基本病变：细小动脉硬化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78A003-C538-4DEA-A5AC-A9A6D8C471BC}"/>
              </a:ext>
            </a:extLst>
          </p:cNvPr>
          <p:cNvSpPr txBox="1"/>
          <p:nvPr/>
        </p:nvSpPr>
        <p:spPr>
          <a:xfrm>
            <a:off x="838199" y="1624947"/>
            <a:ext cx="98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病变的发展：   第一阶段：机能紊乱期          第二阶段：动脉病变期           第三阶段： 内脏病变期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246159-BA60-4D39-AAD0-FE5D8EE7D2ED}"/>
              </a:ext>
            </a:extLst>
          </p:cNvPr>
          <p:cNvSpPr txBox="1"/>
          <p:nvPr/>
        </p:nvSpPr>
        <p:spPr>
          <a:xfrm>
            <a:off x="978568" y="24384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第三阶段： 内脏病变期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心   高血压性心脏病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肾   肾硬化，尿毒症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脑    脑出血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视网膜    视网膜出血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D59EEB0-9B58-46DF-8B3C-CB7F16CEE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89" y="2578444"/>
            <a:ext cx="2282992" cy="154437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441ABAB-7A29-4826-9963-B7FC69B98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25" y="2438400"/>
            <a:ext cx="1854454" cy="188377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F47105-92F9-4726-A7B2-2E43DA9B53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11" y="4696135"/>
            <a:ext cx="2318666" cy="142687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FB0D2A6-0E09-4449-9581-443BC68EA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425" y="4696135"/>
            <a:ext cx="1854454" cy="14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高血压</a:t>
            </a:r>
            <a:endParaRPr 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04D271-2F2D-48AC-8CF1-3B3BE0E4AF6C}"/>
              </a:ext>
            </a:extLst>
          </p:cNvPr>
          <p:cNvSpPr txBox="1"/>
          <p:nvPr/>
        </p:nvSpPr>
        <p:spPr>
          <a:xfrm>
            <a:off x="838200" y="1193383"/>
            <a:ext cx="532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基本病变：细小动脉硬化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78A003-C538-4DEA-A5AC-A9A6D8C471BC}"/>
              </a:ext>
            </a:extLst>
          </p:cNvPr>
          <p:cNvSpPr txBox="1"/>
          <p:nvPr/>
        </p:nvSpPr>
        <p:spPr>
          <a:xfrm>
            <a:off x="838199" y="1624947"/>
            <a:ext cx="98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病变的发展：   第一阶段：机能紊乱期          第二阶段：动脉病变期           第三阶段： 内脏病变期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246159-BA60-4D39-AAD0-FE5D8EE7D2ED}"/>
              </a:ext>
            </a:extLst>
          </p:cNvPr>
          <p:cNvSpPr txBox="1"/>
          <p:nvPr/>
        </p:nvSpPr>
        <p:spPr>
          <a:xfrm>
            <a:off x="978568" y="24384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第三阶段： 内脏病变期</a:t>
            </a:r>
            <a:endParaRPr lang="en-US" altLang="zh-CN" dirty="0"/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>
                <a:highlight>
                  <a:srgbClr val="FFFF00"/>
                </a:highlight>
              </a:rPr>
              <a:t>心   高血压性心脏病</a:t>
            </a:r>
            <a:endParaRPr lang="en-US" altLang="zh-CN" dirty="0">
              <a:highlight>
                <a:srgbClr val="FFFF00"/>
              </a:highlight>
            </a:endParaRP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肾   肾硬化，尿毒症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脑    脑出血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视网膜    视网膜出血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073E595-754A-476E-99E8-E82AB383BB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86" y="2316004"/>
            <a:ext cx="2265730" cy="20733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E43E7DA-7C9C-4AFD-90A3-B1EA44EE0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13" y="4485581"/>
            <a:ext cx="2731604" cy="18478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84B7E9F-F234-42AA-B1E8-0926506CD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41" y="2126221"/>
            <a:ext cx="335280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8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高血压</a:t>
            </a:r>
            <a:endParaRPr 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04D271-2F2D-48AC-8CF1-3B3BE0E4AF6C}"/>
              </a:ext>
            </a:extLst>
          </p:cNvPr>
          <p:cNvSpPr txBox="1"/>
          <p:nvPr/>
        </p:nvSpPr>
        <p:spPr>
          <a:xfrm>
            <a:off x="838200" y="1193383"/>
            <a:ext cx="532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基本病变：细小动脉硬化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78A003-C538-4DEA-A5AC-A9A6D8C471BC}"/>
              </a:ext>
            </a:extLst>
          </p:cNvPr>
          <p:cNvSpPr txBox="1"/>
          <p:nvPr/>
        </p:nvSpPr>
        <p:spPr>
          <a:xfrm>
            <a:off x="838199" y="1624947"/>
            <a:ext cx="98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病变的发展：   第一阶段：机能紊乱期          第二阶段：动脉病变期           第三阶段： 内脏病变期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246159-BA60-4D39-AAD0-FE5D8EE7D2ED}"/>
              </a:ext>
            </a:extLst>
          </p:cNvPr>
          <p:cNvSpPr txBox="1"/>
          <p:nvPr/>
        </p:nvSpPr>
        <p:spPr>
          <a:xfrm>
            <a:off x="978568" y="24384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第三阶段： 内脏病变期</a:t>
            </a:r>
            <a:endParaRPr lang="en-US" altLang="zh-CN" dirty="0"/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心   高血压性心脏病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>
                <a:highlight>
                  <a:srgbClr val="FFFF00"/>
                </a:highlight>
              </a:rPr>
              <a:t>肾   肾硬化，尿毒症</a:t>
            </a:r>
            <a:endParaRPr lang="en-US" altLang="zh-CN" dirty="0">
              <a:highlight>
                <a:srgbClr val="FFFF00"/>
              </a:highlight>
            </a:endParaRP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脑    脑出血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视网膜    视网膜出血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8C53F55-87D0-46D3-BBEE-CDB1DD5CEC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682" y="4310379"/>
            <a:ext cx="2254700" cy="22903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EC5A315-7991-48B8-943F-A1A0BFB79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452" y="4743351"/>
            <a:ext cx="4572000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005AC10-5C31-42C0-BD08-82F0F959D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68" y="2104963"/>
            <a:ext cx="3033056" cy="206443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0167B8C-E896-4706-B0DB-9B729E43F0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105" y="2128084"/>
            <a:ext cx="2126695" cy="218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479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高血压</a:t>
            </a:r>
            <a:endParaRPr 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04D271-2F2D-48AC-8CF1-3B3BE0E4AF6C}"/>
              </a:ext>
            </a:extLst>
          </p:cNvPr>
          <p:cNvSpPr txBox="1"/>
          <p:nvPr/>
        </p:nvSpPr>
        <p:spPr>
          <a:xfrm>
            <a:off x="838200" y="1193383"/>
            <a:ext cx="532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基本病变：细小动脉硬化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78A003-C538-4DEA-A5AC-A9A6D8C471BC}"/>
              </a:ext>
            </a:extLst>
          </p:cNvPr>
          <p:cNvSpPr txBox="1"/>
          <p:nvPr/>
        </p:nvSpPr>
        <p:spPr>
          <a:xfrm>
            <a:off x="838199" y="1624947"/>
            <a:ext cx="98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病变的发展：   第一阶段：机能紊乱期          第二阶段：动脉病变期           第三阶段： 内脏病变期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246159-BA60-4D39-AAD0-FE5D8EE7D2ED}"/>
              </a:ext>
            </a:extLst>
          </p:cNvPr>
          <p:cNvSpPr txBox="1"/>
          <p:nvPr/>
        </p:nvSpPr>
        <p:spPr>
          <a:xfrm>
            <a:off x="978568" y="24384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第三阶段： 内脏病变期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心   高血压性心脏病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肾   肾硬化，尿毒症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>
                <a:highlight>
                  <a:srgbClr val="FFFF00"/>
                </a:highlight>
              </a:rPr>
              <a:t>脑    脑出血</a:t>
            </a:r>
            <a:endParaRPr lang="en-US" altLang="zh-CN" dirty="0">
              <a:highlight>
                <a:srgbClr val="FFFF00"/>
              </a:highlight>
            </a:endParaRP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视网膜    视网膜出血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6866C3-D5BF-4C7B-B2EE-54F0F1C2B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802" y="2672741"/>
            <a:ext cx="2736754" cy="19398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26C1486-C3B2-4B43-973A-C5B7CB818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4" y="2740724"/>
            <a:ext cx="30956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4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高血压</a:t>
            </a:r>
            <a:endParaRPr 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04D271-2F2D-48AC-8CF1-3B3BE0E4AF6C}"/>
              </a:ext>
            </a:extLst>
          </p:cNvPr>
          <p:cNvSpPr txBox="1"/>
          <p:nvPr/>
        </p:nvSpPr>
        <p:spPr>
          <a:xfrm>
            <a:off x="838200" y="1193383"/>
            <a:ext cx="532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基本病变：细小动脉硬化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78A003-C538-4DEA-A5AC-A9A6D8C471BC}"/>
              </a:ext>
            </a:extLst>
          </p:cNvPr>
          <p:cNvSpPr txBox="1"/>
          <p:nvPr/>
        </p:nvSpPr>
        <p:spPr>
          <a:xfrm>
            <a:off x="838199" y="1624947"/>
            <a:ext cx="98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病变的发展：   第一阶段：机能紊乱期          第二阶段：动脉病变期           第三阶段： 内脏病变期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246159-BA60-4D39-AAD0-FE5D8EE7D2ED}"/>
              </a:ext>
            </a:extLst>
          </p:cNvPr>
          <p:cNvSpPr txBox="1"/>
          <p:nvPr/>
        </p:nvSpPr>
        <p:spPr>
          <a:xfrm>
            <a:off x="978568" y="2438400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第三阶段： 内脏病变期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心   高血压性心脏病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肾   肾硬化，尿毒症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/>
              <a:t>脑    脑出血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lang="zh-CN" altLang="en-US" dirty="0">
                <a:highlight>
                  <a:srgbClr val="FFFF00"/>
                </a:highlight>
              </a:rPr>
              <a:t>视网膜    视网膜出血</a:t>
            </a:r>
            <a:endParaRPr lang="en-US" altLang="zh-CN" dirty="0">
              <a:highlight>
                <a:srgbClr val="FFFF00"/>
              </a:highlight>
            </a:endParaRPr>
          </a:p>
          <a:p>
            <a:pPr marL="342900" indent="-342900">
              <a:buAutoNum type="arabicPeriod"/>
            </a:pPr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0BF1884-8350-4D1A-805B-AE91C76CA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189" y="2101662"/>
            <a:ext cx="3589422" cy="219536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5A575BF-1EAC-4C61-AE31-E42522E46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634" y="2216340"/>
            <a:ext cx="3589423" cy="218674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CC7D487-3CF0-4F5D-9C6A-DCC9D9407E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4611932"/>
            <a:ext cx="2570593" cy="197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2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高血压</a:t>
            </a:r>
            <a:endParaRPr 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04D271-2F2D-48AC-8CF1-3B3BE0E4AF6C}"/>
              </a:ext>
            </a:extLst>
          </p:cNvPr>
          <p:cNvSpPr txBox="1"/>
          <p:nvPr/>
        </p:nvSpPr>
        <p:spPr>
          <a:xfrm>
            <a:off x="838200" y="1193383"/>
            <a:ext cx="532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基本病变：细小动脉硬化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78A003-C538-4DEA-A5AC-A9A6D8C471BC}"/>
              </a:ext>
            </a:extLst>
          </p:cNvPr>
          <p:cNvSpPr txBox="1"/>
          <p:nvPr/>
        </p:nvSpPr>
        <p:spPr>
          <a:xfrm>
            <a:off x="838199" y="1624947"/>
            <a:ext cx="98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病变的发展：   第一阶段：机能紊乱期          第二阶段：动脉病变期           第三阶段： 内脏病变期 </a:t>
            </a:r>
            <a:endParaRPr 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1056982-C24D-4C2D-8875-359BDD420DA0}"/>
              </a:ext>
            </a:extLst>
          </p:cNvPr>
          <p:cNvSpPr txBox="1"/>
          <p:nvPr/>
        </p:nvSpPr>
        <p:spPr>
          <a:xfrm>
            <a:off x="870283" y="2076039"/>
            <a:ext cx="9737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针灸治疗：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02D8E0-859D-46F1-9B08-9A1C0417CBF5}"/>
              </a:ext>
            </a:extLst>
          </p:cNvPr>
          <p:cNvSpPr txBox="1"/>
          <p:nvPr/>
        </p:nvSpPr>
        <p:spPr>
          <a:xfrm>
            <a:off x="1411705" y="2672741"/>
            <a:ext cx="9861885" cy="3625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第一期：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血管痉挛期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（机能紊乱期）</a:t>
            </a:r>
            <a:endParaRPr lang="en-US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en-US" altLang="zh-CN" sz="1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altLang="en-US" sz="1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解除血管痉挛，恢复正常血压，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针灸治疗效果好。</a:t>
            </a:r>
            <a:endParaRPr lang="en-US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ea"/>
              <a:buAutoNum type="ea1JpnKorPlain"/>
            </a:pPr>
            <a:endParaRPr lang="en-US" sz="10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第二期：动脉病变期</a:t>
            </a:r>
            <a:endParaRPr lang="en-US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sz="18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针灸难以使纤维化，玻璃样变的小动脉恢复正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常，若无法用针灸</a:t>
            </a:r>
            <a:r>
              <a:rPr lang="en-US" alt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维持正常血压，则</a:t>
            </a:r>
            <a:endParaRPr lang="en-US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CN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以用降压药为主，避免血压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持续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增高加重内脏器官的病变。</a:t>
            </a:r>
            <a:endParaRPr lang="en-US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en-US" altLang="zh-CN" sz="10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第三期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内脏病变期</a:t>
            </a:r>
            <a:endParaRPr lang="en-US" altLang="zh-CN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alt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病情危重，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以对症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治疗</a:t>
            </a:r>
            <a:r>
              <a:rPr lang="zh-CN" altLang="en-US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为主</a:t>
            </a:r>
            <a:r>
              <a:rPr lang="zh-CN" sz="1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1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9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816D95-0A6A-4CC2-A94C-68F5F6DFB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76" y="2103437"/>
            <a:ext cx="7248331" cy="1325563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针灸治疗内脏疾病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997216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304D271-2F2D-48AC-8CF1-3B3BE0E4AF6C}"/>
              </a:ext>
            </a:extLst>
          </p:cNvPr>
          <p:cNvSpPr txBox="1"/>
          <p:nvPr/>
        </p:nvSpPr>
        <p:spPr>
          <a:xfrm>
            <a:off x="2224453" y="912572"/>
            <a:ext cx="6938207" cy="1359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zh-CN" altLang="en-US" sz="2400" dirty="0"/>
              <a:t>五脏： 心， 肺，脾，肝，肾</a:t>
            </a:r>
            <a:endParaRPr lang="en-US" altLang="zh-CN" sz="2400" dirty="0"/>
          </a:p>
          <a:p>
            <a:endParaRPr lang="en-US" altLang="zh-CN" sz="800" dirty="0"/>
          </a:p>
          <a:p>
            <a:pPr>
              <a:lnSpc>
                <a:spcPct val="150000"/>
              </a:lnSpc>
            </a:pPr>
            <a:r>
              <a:rPr lang="zh-CN" altLang="en-US" sz="2400" dirty="0"/>
              <a:t>六腑： 肝，胆， 胃，小肠，大肠，膀胱，三焦</a:t>
            </a:r>
            <a:endParaRPr lang="en-US" altLang="zh-CN" sz="2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35EE539-F59B-49D8-AD52-625668E7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559655"/>
            <a:ext cx="3114590" cy="425329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5D7A5552-59ED-4584-86EE-935CA78DA609}"/>
              </a:ext>
            </a:extLst>
          </p:cNvPr>
          <p:cNvSpPr txBox="1"/>
          <p:nvPr/>
        </p:nvSpPr>
        <p:spPr>
          <a:xfrm>
            <a:off x="1021171" y="418258"/>
            <a:ext cx="7712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中医的脏器，腧穴的名称和西医解剖不谋而合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8F6674-384E-4720-8F1E-58C89057E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11" y="2559655"/>
            <a:ext cx="2946400" cy="429834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C47CD59-406A-4BC2-9C62-BEA823780C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32" y="2559655"/>
            <a:ext cx="2746102" cy="42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3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内脏疾病</a:t>
            </a:r>
            <a:endParaRPr lang="en-US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7C2D37-D785-47C7-A404-E449EFA911BB}"/>
              </a:ext>
            </a:extLst>
          </p:cNvPr>
          <p:cNvSpPr txBox="1"/>
          <p:nvPr/>
        </p:nvSpPr>
        <p:spPr>
          <a:xfrm>
            <a:off x="838199" y="1283369"/>
            <a:ext cx="6845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>
                <a:highlight>
                  <a:srgbClr val="FFFF00"/>
                </a:highlight>
              </a:rPr>
              <a:t>内脏由自主神经控制</a:t>
            </a:r>
            <a:endParaRPr lang="en-US" altLang="zh-CN" dirty="0">
              <a:highlight>
                <a:srgbClr val="FFFF00"/>
              </a:highlight>
            </a:endParaRPr>
          </a:p>
          <a:p>
            <a:endParaRPr lang="en-US" altLang="zh-CN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1E66F70-A23C-41D8-BD3B-6FBE633A7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435" y="2080115"/>
            <a:ext cx="3015748" cy="30157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590FFF3B-A854-44B6-BE0B-AB0CCECA2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56" y="2080115"/>
            <a:ext cx="3015748" cy="3015748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A7C53FB-3C56-4C73-B9E5-7A47B00F6015}"/>
              </a:ext>
            </a:extLst>
          </p:cNvPr>
          <p:cNvSpPr txBox="1"/>
          <p:nvPr/>
        </p:nvSpPr>
        <p:spPr>
          <a:xfrm>
            <a:off x="1367671" y="5571206"/>
            <a:ext cx="2771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躯体运动受到意识控制</a:t>
            </a:r>
            <a:endParaRPr lang="en-US" altLang="zh-CN" dirty="0"/>
          </a:p>
          <a:p>
            <a:endParaRPr 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BAA039F-E008-4FB0-A487-F5145837D09B}"/>
              </a:ext>
            </a:extLst>
          </p:cNvPr>
          <p:cNvSpPr txBox="1"/>
          <p:nvPr/>
        </p:nvSpPr>
        <p:spPr>
          <a:xfrm>
            <a:off x="5251953" y="5569443"/>
            <a:ext cx="2839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内脏活动不受意识控制</a:t>
            </a:r>
            <a:endParaRPr lang="en-US" altLang="zh-CN" dirty="0"/>
          </a:p>
          <a:p>
            <a:r>
              <a:rPr lang="zh-CN" altLang="en-US" dirty="0"/>
              <a:t>睡眠时，内脏继续工作</a:t>
            </a:r>
            <a:endParaRPr 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B89096B-3040-4041-83FD-6EE47EA56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7" y="2080115"/>
            <a:ext cx="2630324" cy="301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12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内脏疾病</a:t>
            </a:r>
            <a:endParaRPr lang="en-US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7C2D37-D785-47C7-A404-E449EFA911BB}"/>
              </a:ext>
            </a:extLst>
          </p:cNvPr>
          <p:cNvSpPr txBox="1"/>
          <p:nvPr/>
        </p:nvSpPr>
        <p:spPr>
          <a:xfrm>
            <a:off x="838200" y="1283369"/>
            <a:ext cx="4696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内脏由自主神经控制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zh-CN" altLang="en-US" dirty="0">
                <a:highlight>
                  <a:srgbClr val="FFFF00"/>
                </a:highlight>
              </a:rPr>
              <a:t>自主神经支配内脏的腺体、血管、平滑肌</a:t>
            </a:r>
            <a:endParaRPr lang="en-US" altLang="zh-CN" dirty="0">
              <a:highlight>
                <a:srgbClr val="FFFF00"/>
              </a:highlight>
            </a:endParaRP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E3538E8-998D-4634-AEB3-2A292B6D4B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68" y="2497807"/>
            <a:ext cx="2098064" cy="20980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64B9C5E-E587-4057-B8F2-2FBCABBF12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77" y="4940789"/>
            <a:ext cx="2135561" cy="162535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45EF702-1C7F-4005-A787-D9DDC7FEE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673" y="705117"/>
            <a:ext cx="2432383" cy="194590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BDD9459-44B1-4F1D-805A-B7C486D18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073" y="413252"/>
            <a:ext cx="2071531" cy="123664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4BAE5424-6A59-456E-AD10-5368CD356F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933" y="1891323"/>
            <a:ext cx="2098064" cy="15388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C4D8713-F4E8-48A7-AAD8-4F0985B433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202" y="3950422"/>
            <a:ext cx="3153619" cy="249432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EFCC2B-EDDD-423A-9C9F-1B4486E19B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62" y="2786633"/>
            <a:ext cx="2455598" cy="317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3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123FC2-9F70-4ED6-9328-1BCC25EF7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567" y="1884664"/>
            <a:ext cx="5154548" cy="215517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BE361E9-BE75-46B2-BCE6-BEB291145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499" y="4283361"/>
            <a:ext cx="1784684" cy="21830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802462E-6ED6-4DA1-B12A-5EB16F615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034" y="2095979"/>
            <a:ext cx="3887725" cy="3887725"/>
          </a:xfrm>
          <a:prstGeom prst="rect">
            <a:avLst/>
          </a:prstGeom>
        </p:spPr>
      </p:pic>
      <p:sp>
        <p:nvSpPr>
          <p:cNvPr id="13" name="标题 1">
            <a:extLst>
              <a:ext uri="{FF2B5EF4-FFF2-40B4-BE49-F238E27FC236}">
                <a16:creationId xmlns:a16="http://schemas.microsoft.com/office/drawing/2014/main" id="{86970663-B4AB-419C-90EF-25CD91FFF91A}"/>
              </a:ext>
            </a:extLst>
          </p:cNvPr>
          <p:cNvSpPr txBox="1">
            <a:spLocks/>
          </p:cNvSpPr>
          <p:nvPr/>
        </p:nvSpPr>
        <p:spPr>
          <a:xfrm>
            <a:off x="554354" y="556824"/>
            <a:ext cx="8083808" cy="634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+mn-ea"/>
                <a:ea typeface="+mn-ea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latin typeface="+mn-ea"/>
                <a:ea typeface="+mn-ea"/>
                <a:cs typeface="Times New Roman" panose="02020603050405020304" pitchFamily="18" charset="0"/>
              </a:rPr>
              <a:t>针灸起源于砭石，用于排脓</a:t>
            </a:r>
            <a:endParaRPr lang="en-US" sz="32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639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内脏疾病</a:t>
            </a:r>
            <a:endParaRPr lang="en-US" sz="2800" b="1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57C2D37-D785-47C7-A404-E449EFA911BB}"/>
              </a:ext>
            </a:extLst>
          </p:cNvPr>
          <p:cNvSpPr txBox="1"/>
          <p:nvPr/>
        </p:nvSpPr>
        <p:spPr>
          <a:xfrm>
            <a:off x="838200" y="1283369"/>
            <a:ext cx="46963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dirty="0"/>
              <a:t>内脏由自主神经控制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zh-CN" altLang="en-US" dirty="0"/>
              <a:t>自主神经支配内脏的腺体、血管、平滑肌</a:t>
            </a:r>
            <a:endParaRPr lang="en-US" altLang="zh-CN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zh-CN" altLang="en-US" dirty="0">
                <a:highlight>
                  <a:srgbClr val="FFFF00"/>
                </a:highlight>
              </a:rPr>
              <a:t>针灸调节内脏功能</a:t>
            </a:r>
            <a:endParaRPr lang="en-US" altLang="zh-CN" dirty="0">
              <a:highlight>
                <a:srgbClr val="FFFF00"/>
              </a:highlight>
            </a:endParaRPr>
          </a:p>
          <a:p>
            <a:r>
              <a:rPr lang="en-US" alt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</a:t>
            </a:r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A5D4BA6-ECFB-479B-9E2B-906B05077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09" y="3317647"/>
            <a:ext cx="1999323" cy="27004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19A1C66-9FC8-4F5A-9160-128D65161C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14" y="3686341"/>
            <a:ext cx="3019394" cy="188829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43129EA0-F04D-4F21-B0B0-61EF749B8AA0}"/>
              </a:ext>
            </a:extLst>
          </p:cNvPr>
          <p:cNvSpPr txBox="1"/>
          <p:nvPr/>
        </p:nvSpPr>
        <p:spPr>
          <a:xfrm>
            <a:off x="7134726" y="946485"/>
            <a:ext cx="4219074" cy="2127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针灸针刺入皮肤，到达皮下，肌层，对机体造成刺激，刺激被转换成神经信号后，通过传入神经进行传递，经过中间神经元或中枢整合再由自主神经传出到达内脏，调节内脏功能。</a:t>
            </a:r>
            <a:endParaRPr 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9E874FF-6BC2-44E2-8E7B-82AE9A6E4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726" y="3231191"/>
            <a:ext cx="4176889" cy="278459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A0C30C4-ACAF-4AC8-89D6-B4CB5171330E}"/>
              </a:ext>
            </a:extLst>
          </p:cNvPr>
          <p:cNvSpPr txBox="1"/>
          <p:nvPr/>
        </p:nvSpPr>
        <p:spPr>
          <a:xfrm>
            <a:off x="735931" y="6320589"/>
            <a:ext cx="216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太阳刺激引起出汗</a:t>
            </a:r>
            <a:endParaRPr 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A7BA95F-5175-4284-A773-3285D6559421}"/>
              </a:ext>
            </a:extLst>
          </p:cNvPr>
          <p:cNvSpPr txBox="1"/>
          <p:nvPr/>
        </p:nvSpPr>
        <p:spPr>
          <a:xfrm>
            <a:off x="3447314" y="6320589"/>
            <a:ext cx="3182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食物进入胃，刺激消化食物</a:t>
            </a:r>
            <a:endParaRPr 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89F5F24-0867-47B6-BF6B-DC3324604931}"/>
              </a:ext>
            </a:extLst>
          </p:cNvPr>
          <p:cNvSpPr txBox="1"/>
          <p:nvPr/>
        </p:nvSpPr>
        <p:spPr>
          <a:xfrm>
            <a:off x="7491663" y="6320589"/>
            <a:ext cx="3449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针灸针刺入机体，调节内脏功能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82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6B2D78-3829-4227-A242-DDFE8D177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哮喘</a:t>
            </a:r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B062217-8CE9-4F7A-A917-72759785D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3960"/>
            <a:ext cx="3394456" cy="339445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F9EB20-E7B2-49F1-BD57-6F33B326C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13" y="861407"/>
            <a:ext cx="3103633" cy="212337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6D774F-334D-4A37-889E-D7657FF1AC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873" y="3603959"/>
            <a:ext cx="2818455" cy="288891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208B4A6-E26C-4F4E-A06E-0A40949868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15" y="3603959"/>
            <a:ext cx="2818455" cy="288891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F9C89C-7591-4C1E-8515-FE62A6F3F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181600"/>
            <a:ext cx="1765300" cy="16764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9281976-B316-43B1-B9C6-737538CC1E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305" y="5280824"/>
            <a:ext cx="2590868" cy="147795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0C0EF72-D433-4790-A3B6-473E942B54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003" y="932496"/>
            <a:ext cx="298132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6AD6ED-BC58-4314-B118-6FFC3A877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阑尾炎</a:t>
            </a:r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4CD6528-7FCC-4CC2-9824-F8A67D16E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21306"/>
            <a:ext cx="3469239" cy="370096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4EB57C6-4DE7-4018-AEDC-9A81E238A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957" y="782829"/>
            <a:ext cx="4128255" cy="247695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47022D9-F2BF-429D-9137-E14E595C1A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03516"/>
            <a:ext cx="3782829" cy="278935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9370B64-B9D6-453C-8D0A-3AB45A142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783" y="781616"/>
            <a:ext cx="2894076" cy="23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99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5DCF82-A371-4445-A10C-CC71098D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/>
              <a:t>输卵管痉挛导致的不孕症</a:t>
            </a:r>
            <a:endParaRPr 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6D30942-7A30-4D5F-9976-43995AD492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3" y="1564468"/>
            <a:ext cx="3300412" cy="227911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123C50D-42BE-4B18-94EB-6EF05FD92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96" y="4447165"/>
            <a:ext cx="3300412" cy="20457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71ED716-57EA-4770-A36A-06D619433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135" y="2396364"/>
            <a:ext cx="5120581" cy="344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75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61AF0EC2-AE05-42BD-ABB1-3890E4107C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5B11393-80E8-4791-B320-CB89A0A30D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078" y="1345513"/>
            <a:ext cx="3277938" cy="259265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D79FA6A-F087-4123-84F9-987813F3F03B}"/>
              </a:ext>
            </a:extLst>
          </p:cNvPr>
          <p:cNvSpPr txBox="1"/>
          <p:nvPr/>
        </p:nvSpPr>
        <p:spPr>
          <a:xfrm>
            <a:off x="1324947" y="541176"/>
            <a:ext cx="7763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/>
              <a:t>恶心呕吐，胃痛</a:t>
            </a:r>
            <a:endParaRPr lang="en-US" sz="3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5805262-770A-4431-B819-3190426A5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16" y="1345513"/>
            <a:ext cx="3240817" cy="25926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C850DA5-F2B6-4AC8-AEEE-E4F6EE9733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36" y="4158939"/>
            <a:ext cx="3891800" cy="219772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9ED5611-AD6D-4763-BAD6-35102089D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212" y="4189131"/>
            <a:ext cx="2747154" cy="219772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229A7EB-F4DE-458F-9E21-1F03C01E2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036" y="4189131"/>
            <a:ext cx="2937540" cy="230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56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0C54EB-4F1A-4B8D-BBCF-8328F16E54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4437" y="209439"/>
            <a:ext cx="5772539" cy="986355"/>
          </a:xfrm>
        </p:spPr>
        <p:txBody>
          <a:bodyPr>
            <a:normAutofit/>
          </a:bodyPr>
          <a:lstStyle/>
          <a:p>
            <a:r>
              <a:rPr lang="zh-CN" altLang="en-US" sz="4400" b="1" dirty="0"/>
              <a:t>胆结石，胆绞痛</a:t>
            </a:r>
            <a:endParaRPr lang="en-US" sz="4400" b="1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4D89C73-1758-4DA9-8156-7310EB16E8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BD83A2C-2C4F-4874-8821-FBF39425F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71247"/>
            <a:ext cx="2338267" cy="24412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31359A-2863-4422-8F35-F7AB1A225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770" y="1585295"/>
            <a:ext cx="2996242" cy="257286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DDA96FE-8AC5-45A7-858E-58C12F5EF7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00200"/>
            <a:ext cx="3280643" cy="24577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1BC624D-9553-43E9-8670-4F8E5E631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29" y="4492881"/>
            <a:ext cx="4248171" cy="219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4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FD0A33E-3C28-4F57-A582-5EDE3498A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/>
          <a:lstStyle/>
          <a:p>
            <a:r>
              <a:rPr lang="zh-CN" altLang="en-US" dirty="0"/>
              <a:t>针灸治疗内脏疾病要排除细菌感染</a:t>
            </a:r>
            <a:endParaRPr lang="en-US" altLang="zh-CN" dirty="0"/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早期腹痛可以针灸，但要密切观察，如果疼痛加剧、发烧或者出现压痛、反跳痛，要立刻急诊送医。</a:t>
            </a:r>
            <a:endParaRPr 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199770C-EBBE-4A41-B2CB-E0D42ADF05B8}"/>
              </a:ext>
            </a:extLst>
          </p:cNvPr>
          <p:cNvSpPr txBox="1"/>
          <p:nvPr/>
        </p:nvSpPr>
        <p:spPr>
          <a:xfrm>
            <a:off x="838200" y="914400"/>
            <a:ext cx="32725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zh-CN" altLang="en-US" sz="4000" b="1" dirty="0">
                <a:solidFill>
                  <a:srgbClr val="FF0000"/>
                </a:solidFill>
              </a:rPr>
              <a:t>特别提醒</a:t>
            </a:r>
            <a:r>
              <a:rPr lang="zh-CN" altLang="en-US" sz="4000" dirty="0"/>
              <a:t>：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0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213D5A-59E5-4219-9852-765A816D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910" y="574071"/>
            <a:ext cx="5114731" cy="491057"/>
          </a:xfrm>
        </p:spPr>
        <p:txBody>
          <a:bodyPr>
            <a:normAutofit fontScale="90000"/>
          </a:bodyPr>
          <a:lstStyle/>
          <a:p>
            <a:b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针灸促进血液循环</a:t>
            </a:r>
            <a:b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b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</a:t>
            </a:r>
            <a:endParaRPr 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84FF4F2-5407-4DA4-B1F7-081FC6E14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565" y="1065129"/>
            <a:ext cx="3414494" cy="209214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3A2F480-8CFF-4C72-A80E-A028B3A46B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437" y="1065127"/>
            <a:ext cx="3366236" cy="209213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AEA1B5B-2C50-41EE-82BC-1B6B4BE5C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39" y="1528596"/>
            <a:ext cx="3985929" cy="46647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75C1090-8DDF-4389-88D9-2345F93034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359" y="3686220"/>
            <a:ext cx="4363373" cy="250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2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213D5A-59E5-4219-9852-765A816D3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910" y="574071"/>
            <a:ext cx="5114731" cy="491057"/>
          </a:xfrm>
        </p:spPr>
        <p:txBody>
          <a:bodyPr>
            <a:normAutofit fontScale="90000"/>
          </a:bodyPr>
          <a:lstStyle/>
          <a:p>
            <a:b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CN" altLang="en-US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针灸促进血液循环</a:t>
            </a:r>
            <a:b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b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</a:t>
            </a:r>
            <a:br>
              <a:rPr lang="en-US" altLang="zh-CN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en-US" altLang="zh-CN" sz="18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</a:t>
            </a:r>
            <a:endParaRPr 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1921063-91B6-4E86-9996-7DEFDFB09B15}"/>
              </a:ext>
            </a:extLst>
          </p:cNvPr>
          <p:cNvSpPr txBox="1"/>
          <p:nvPr/>
        </p:nvSpPr>
        <p:spPr>
          <a:xfrm>
            <a:off x="976910" y="1408871"/>
            <a:ext cx="80503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  </a:t>
            </a:r>
            <a:r>
              <a:rPr lang="zh-CN" altLang="en-US" sz="2400" dirty="0"/>
              <a:t>针灸刺激引起动脉血管扩张，血流增加，促进血液循环 </a:t>
            </a:r>
            <a:endParaRPr lang="en-US" sz="2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138FDFC-02BA-414F-816E-9C5F3DF49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24" y="2141019"/>
            <a:ext cx="3187311" cy="21422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CB693D7-9D38-4936-8998-FB6C22B22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63" y="2141019"/>
            <a:ext cx="3055155" cy="2133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7686850-1D0D-4023-ABBD-9FFE36D305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42" y="2071169"/>
            <a:ext cx="3299020" cy="22034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DE487A0-7CFB-44B1-BC87-4371EAA86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10" y="4724398"/>
            <a:ext cx="3798033" cy="213360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8D364A7-6EBC-4022-856E-AD64CF1640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205" y="4673599"/>
            <a:ext cx="3336363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5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321A055-411C-4B65-927E-6E88AA01C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27" y="4487531"/>
            <a:ext cx="3906281" cy="2230510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EDC4A24-3D9D-44FD-BAF3-E4A8B59EA6AF}"/>
              </a:ext>
            </a:extLst>
          </p:cNvPr>
          <p:cNvSpPr txBox="1"/>
          <p:nvPr/>
        </p:nvSpPr>
        <p:spPr>
          <a:xfrm>
            <a:off x="661718" y="447869"/>
            <a:ext cx="4899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针灸引起的出血</a:t>
            </a:r>
            <a:endParaRPr lang="en-US" sz="32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9691F13-7FAB-4CBC-8B62-003150AD3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1375"/>
            <a:ext cx="4093029" cy="290554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6435012-F3E4-42D0-9822-CD333384FA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1" y="1662643"/>
            <a:ext cx="3391493" cy="254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125EB7-A54B-4C9B-A60D-3BD1936B6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654" y="719688"/>
            <a:ext cx="8256036" cy="1325563"/>
          </a:xfrm>
        </p:spPr>
        <p:txBody>
          <a:bodyPr>
            <a:normAutofit/>
          </a:bodyPr>
          <a:lstStyle/>
          <a:p>
            <a:r>
              <a:rPr lang="zh-CN" altLang="en-US" sz="6000" b="1" dirty="0"/>
              <a:t>针灸治疗高血压</a:t>
            </a:r>
            <a:endParaRPr lang="en-US" sz="6000" b="1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7053D931-512B-434F-8F55-0472AF14C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13" y="2596692"/>
            <a:ext cx="5306173" cy="3541620"/>
          </a:xfrm>
        </p:spPr>
      </p:pic>
    </p:spTree>
    <p:extLst>
      <p:ext uri="{BB962C8B-B14F-4D97-AF65-F5344CB8AC3E}">
        <p14:creationId xmlns:p14="http://schemas.microsoft.com/office/powerpoint/2010/main" val="413735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高血压</a:t>
            </a:r>
            <a:endParaRPr 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04D271-2F2D-48AC-8CF1-3B3BE0E4AF6C}"/>
              </a:ext>
            </a:extLst>
          </p:cNvPr>
          <p:cNvSpPr txBox="1"/>
          <p:nvPr/>
        </p:nvSpPr>
        <p:spPr>
          <a:xfrm>
            <a:off x="838200" y="1193383"/>
            <a:ext cx="5325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基本病变：细小动脉硬化</a:t>
            </a:r>
            <a:endParaRPr lang="en-US" sz="24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C5FBC75-B7E0-491F-A78C-D02C9C8C3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436" y="256583"/>
            <a:ext cx="5008546" cy="601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10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高血压</a:t>
            </a:r>
            <a:endParaRPr 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04D271-2F2D-48AC-8CF1-3B3BE0E4AF6C}"/>
              </a:ext>
            </a:extLst>
          </p:cNvPr>
          <p:cNvSpPr txBox="1"/>
          <p:nvPr/>
        </p:nvSpPr>
        <p:spPr>
          <a:xfrm>
            <a:off x="838200" y="1193383"/>
            <a:ext cx="532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基本病变：细小动脉硬化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78A003-C538-4DEA-A5AC-A9A6D8C471BC}"/>
              </a:ext>
            </a:extLst>
          </p:cNvPr>
          <p:cNvSpPr txBox="1"/>
          <p:nvPr/>
        </p:nvSpPr>
        <p:spPr>
          <a:xfrm>
            <a:off x="838199" y="1624947"/>
            <a:ext cx="98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病变的发展：   第一阶段：机能紊乱期          第二阶段：动脉病变期           第三阶段： 内脏病变期 </a:t>
            </a:r>
            <a:endParaRPr 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246159-BA60-4D39-AAD0-FE5D8EE7D2ED}"/>
              </a:ext>
            </a:extLst>
          </p:cNvPr>
          <p:cNvSpPr txBox="1"/>
          <p:nvPr/>
        </p:nvSpPr>
        <p:spPr>
          <a:xfrm>
            <a:off x="978568" y="24384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第一阶段： 机能紊乱期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/>
              <a:t>全身细小动脉间歇性痉挛收缩</a:t>
            </a:r>
            <a:endParaRPr lang="en-US" altLang="zh-CN" dirty="0"/>
          </a:p>
          <a:p>
            <a:r>
              <a:rPr lang="zh-CN" altLang="en-US" dirty="0"/>
              <a:t>痉挛解除血压恢复正常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针灸解除血管痉挛，避免血管壁增厚</a:t>
            </a:r>
            <a:endParaRPr 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D299A96-CBE6-4C5B-8D54-6D2843025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95" y="2438400"/>
            <a:ext cx="5753494" cy="418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33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70A88-38F2-48B7-BBFF-359E276A8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2"/>
            <a:ext cx="4118811" cy="533233"/>
          </a:xfrm>
        </p:spPr>
        <p:txBody>
          <a:bodyPr>
            <a:normAutofit/>
          </a:bodyPr>
          <a:lstStyle/>
          <a:p>
            <a:r>
              <a:rPr lang="zh-CN" altLang="en-US" sz="2800" b="1" dirty="0"/>
              <a:t>高血压</a:t>
            </a:r>
            <a:endParaRPr lang="en-US" sz="28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304D271-2F2D-48AC-8CF1-3B3BE0E4AF6C}"/>
              </a:ext>
            </a:extLst>
          </p:cNvPr>
          <p:cNvSpPr txBox="1"/>
          <p:nvPr/>
        </p:nvSpPr>
        <p:spPr>
          <a:xfrm>
            <a:off x="838200" y="1193383"/>
            <a:ext cx="5325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基本病变：细小动脉硬化</a:t>
            </a:r>
            <a:endParaRPr 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678A003-C538-4DEA-A5AC-A9A6D8C471BC}"/>
              </a:ext>
            </a:extLst>
          </p:cNvPr>
          <p:cNvSpPr txBox="1"/>
          <p:nvPr/>
        </p:nvSpPr>
        <p:spPr>
          <a:xfrm>
            <a:off x="838199" y="1624947"/>
            <a:ext cx="9861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highlight>
                  <a:srgbClr val="FFFF00"/>
                </a:highlight>
              </a:rPr>
              <a:t>病变的发展：   第一阶段：机能紊乱期          第二阶段：动脉病变期           第三阶段： 内脏病变期 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246159-BA60-4D39-AAD0-FE5D8EE7D2ED}"/>
              </a:ext>
            </a:extLst>
          </p:cNvPr>
          <p:cNvSpPr txBox="1"/>
          <p:nvPr/>
        </p:nvSpPr>
        <p:spPr>
          <a:xfrm>
            <a:off x="978568" y="2438400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第二阶段： 动脉病变期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全身细小动脉长期痉挛收缩</a:t>
            </a:r>
            <a:endParaRPr lang="en-US" altLang="zh-CN" dirty="0"/>
          </a:p>
          <a:p>
            <a:r>
              <a:rPr lang="zh-CN" altLang="en-US" dirty="0"/>
              <a:t>血管壁增厚，脂质沉积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管壁增厚，很难恢复，坚持用药，避免进一步引起内脏病变</a:t>
            </a:r>
            <a:endParaRPr 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DFABF7B-D81A-4C45-A235-D4FE2282D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11" y="2146787"/>
            <a:ext cx="5325431" cy="387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55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26839</TotalTime>
  <Words>759</Words>
  <Application>Microsoft Office PowerPoint</Application>
  <PresentationFormat>宽屏</PresentationFormat>
  <Paragraphs>137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等线</vt:lpstr>
      <vt:lpstr>Arial</vt:lpstr>
      <vt:lpstr>Calibri</vt:lpstr>
      <vt:lpstr>Calibri Light</vt:lpstr>
      <vt:lpstr>Office 主题​​</vt:lpstr>
      <vt:lpstr>用病理知识解释针灸  治疗高血压和内脏疾病的机理 </vt:lpstr>
      <vt:lpstr>PowerPoint 演示文稿</vt:lpstr>
      <vt:lpstr>   针灸促进血液循环                </vt:lpstr>
      <vt:lpstr>   针灸促进血液循环                </vt:lpstr>
      <vt:lpstr>PowerPoint 演示文稿</vt:lpstr>
      <vt:lpstr>针灸治疗高血压</vt:lpstr>
      <vt:lpstr>高血压</vt:lpstr>
      <vt:lpstr>高血压</vt:lpstr>
      <vt:lpstr>高血压</vt:lpstr>
      <vt:lpstr>高血压</vt:lpstr>
      <vt:lpstr>高血压</vt:lpstr>
      <vt:lpstr>高血压</vt:lpstr>
      <vt:lpstr>高血压</vt:lpstr>
      <vt:lpstr>高血压</vt:lpstr>
      <vt:lpstr>高血压</vt:lpstr>
      <vt:lpstr>针灸治疗内脏疾病</vt:lpstr>
      <vt:lpstr>PowerPoint 演示文稿</vt:lpstr>
      <vt:lpstr>内脏疾病</vt:lpstr>
      <vt:lpstr>内脏疾病</vt:lpstr>
      <vt:lpstr>内脏疾病</vt:lpstr>
      <vt:lpstr>哮喘</vt:lpstr>
      <vt:lpstr>阑尾炎</vt:lpstr>
      <vt:lpstr>输卵管痉挛导致的不孕症</vt:lpstr>
      <vt:lpstr>PowerPoint 演示文稿</vt:lpstr>
      <vt:lpstr>胆结石，胆绞痛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用西医病理知识解释针灸促进  血液循环、治疗高血压和内脏疾病的机理</dc:title>
  <dc:creator>James Wu</dc:creator>
  <cp:lastModifiedBy>James Wu</cp:lastModifiedBy>
  <cp:revision>189</cp:revision>
  <dcterms:created xsi:type="dcterms:W3CDTF">2021-01-07T02:29:25Z</dcterms:created>
  <dcterms:modified xsi:type="dcterms:W3CDTF">2021-03-12T04:52:56Z</dcterms:modified>
</cp:coreProperties>
</file>